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33" r:id="rId3"/>
    <p:sldId id="346" r:id="rId4"/>
    <p:sldId id="347" r:id="rId5"/>
    <p:sldId id="335" r:id="rId6"/>
    <p:sldId id="336" r:id="rId7"/>
    <p:sldId id="337" r:id="rId8"/>
    <p:sldId id="344" r:id="rId9"/>
    <p:sldId id="349" r:id="rId10"/>
    <p:sldId id="348" r:id="rId11"/>
    <p:sldId id="350" r:id="rId12"/>
    <p:sldId id="351" r:id="rId13"/>
    <p:sldId id="353" r:id="rId14"/>
    <p:sldId id="339" r:id="rId15"/>
    <p:sldId id="354" r:id="rId16"/>
    <p:sldId id="356" r:id="rId17"/>
    <p:sldId id="357" r:id="rId18"/>
    <p:sldId id="338" r:id="rId19"/>
    <p:sldId id="358" r:id="rId20"/>
    <p:sldId id="345" r:id="rId21"/>
    <p:sldId id="331" r:id="rId22"/>
    <p:sldId id="332" r:id="rId2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824">
          <p15:clr>
            <a:srgbClr val="A4A3A4"/>
          </p15:clr>
        </p15:guide>
        <p15:guide id="2" orient="horz" pos="3456">
          <p15:clr>
            <a:srgbClr val="A4A3A4"/>
          </p15:clr>
        </p15:guide>
        <p15:guide id="3" pos="2808">
          <p15:clr>
            <a:srgbClr val="A4A3A4"/>
          </p15:clr>
        </p15:guide>
      </p15:sldGuideLst>
    </p:ext>
    <p:ext uri="{2D200454-40CA-4A62-9FC3-DE9A4176ACB9}">
      <p15:notesGuideLst xmlns:p15="http://schemas.microsoft.com/office/powerpoint/2012/main">
        <p15:guide id="1" orient="horz" pos="2920">
          <p15:clr>
            <a:srgbClr val="A4A3A4"/>
          </p15:clr>
        </p15:guide>
        <p15:guide id="2" orient="horz" pos="2924">
          <p15:clr>
            <a:srgbClr val="A4A3A4"/>
          </p15:clr>
        </p15:guide>
        <p15:guide id="3" pos="2192">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9EE"/>
    <a:srgbClr val="629628"/>
    <a:srgbClr val="E3EAD9"/>
    <a:srgbClr val="B6CB9D"/>
    <a:srgbClr val="F3F0D6"/>
    <a:srgbClr val="C4AE00"/>
    <a:srgbClr val="F9E8D2"/>
    <a:srgbClr val="ED8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9" autoAdjust="0"/>
    <p:restoredTop sz="85802" autoAdjust="0"/>
  </p:normalViewPr>
  <p:slideViewPr>
    <p:cSldViewPr snapToGrid="0">
      <p:cViewPr varScale="1">
        <p:scale>
          <a:sx n="77" d="100"/>
          <a:sy n="77" d="100"/>
        </p:scale>
        <p:origin x="1686" y="84"/>
      </p:cViewPr>
      <p:guideLst>
        <p:guide orient="horz" pos="1824"/>
        <p:guide orient="horz" pos="3456"/>
        <p:guide pos="280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6"/>
    </p:cViewPr>
  </p:sorterViewPr>
  <p:notesViewPr>
    <p:cSldViewPr snapToGrid="0">
      <p:cViewPr varScale="1">
        <p:scale>
          <a:sx n="59" d="100"/>
          <a:sy n="59" d="100"/>
        </p:scale>
        <p:origin x="2844" y="78"/>
      </p:cViewPr>
      <p:guideLst>
        <p:guide orient="horz" pos="2920"/>
        <p:guide orient="horz" pos="2924"/>
        <p:guide pos="2192"/>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C629E1-6FB5-45B3-BC02-18BAB643659A}"/>
              </a:ext>
            </a:extLst>
          </p:cNvPr>
          <p:cNvSpPr>
            <a:spLocks noGrp="1"/>
          </p:cNvSpPr>
          <p:nvPr>
            <p:ph type="hdr" sz="quarter"/>
          </p:nvPr>
        </p:nvSpPr>
        <p:spPr>
          <a:xfrm>
            <a:off x="0" y="0"/>
            <a:ext cx="3027363" cy="463550"/>
          </a:xfrm>
          <a:prstGeom prst="rect">
            <a:avLst/>
          </a:prstGeom>
        </p:spPr>
        <p:txBody>
          <a:bodyPr vert="horz" lIns="92931" tIns="46465" rIns="92931" bIns="4646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BD0CD92-18FC-4248-A78C-18ABD6594B0E}"/>
              </a:ext>
            </a:extLst>
          </p:cNvPr>
          <p:cNvSpPr>
            <a:spLocks noGrp="1"/>
          </p:cNvSpPr>
          <p:nvPr>
            <p:ph type="dt" sz="quarter" idx="1"/>
          </p:nvPr>
        </p:nvSpPr>
        <p:spPr>
          <a:xfrm>
            <a:off x="3956050" y="0"/>
            <a:ext cx="3027363" cy="463550"/>
          </a:xfrm>
          <a:prstGeom prst="rect">
            <a:avLst/>
          </a:prstGeom>
        </p:spPr>
        <p:txBody>
          <a:bodyPr vert="horz" lIns="92931" tIns="46465" rIns="92931" bIns="46465" rtlCol="0"/>
          <a:lstStyle>
            <a:lvl1pPr algn="r" fontAlgn="auto">
              <a:spcBef>
                <a:spcPts val="0"/>
              </a:spcBef>
              <a:spcAft>
                <a:spcPts val="0"/>
              </a:spcAft>
              <a:defRPr sz="1200" smtClean="0">
                <a:latin typeface="+mn-lt"/>
                <a:cs typeface="+mn-cs"/>
              </a:defRPr>
            </a:lvl1pPr>
          </a:lstStyle>
          <a:p>
            <a:pPr>
              <a:defRPr/>
            </a:pPr>
            <a:fld id="{64A29923-A6F3-41B0-86C7-D52516559BCD}" type="datetimeFigureOut">
              <a:rPr lang="en-US"/>
              <a:pPr>
                <a:defRPr/>
              </a:pPr>
              <a:t>11/27/2017</a:t>
            </a:fld>
            <a:endParaRPr lang="en-US"/>
          </a:p>
        </p:txBody>
      </p:sp>
      <p:sp>
        <p:nvSpPr>
          <p:cNvPr id="5" name="Slide Number Placeholder 4">
            <a:extLst>
              <a:ext uri="{FF2B5EF4-FFF2-40B4-BE49-F238E27FC236}">
                <a16:creationId xmlns:a16="http://schemas.microsoft.com/office/drawing/2014/main" id="{7F45DB13-5681-4DB2-99F7-1F4E749889B7}"/>
              </a:ext>
            </a:extLst>
          </p:cNvPr>
          <p:cNvSpPr>
            <a:spLocks noGrp="1"/>
          </p:cNvSpPr>
          <p:nvPr>
            <p:ph type="sldNum" sz="quarter" idx="3"/>
          </p:nvPr>
        </p:nvSpPr>
        <p:spPr>
          <a:xfrm>
            <a:off x="3956050" y="8818563"/>
            <a:ext cx="3027363" cy="463550"/>
          </a:xfrm>
          <a:prstGeom prst="rect">
            <a:avLst/>
          </a:prstGeom>
        </p:spPr>
        <p:txBody>
          <a:bodyPr vert="horz" wrap="square" lIns="92931" tIns="46465" rIns="92931" bIns="46465" numCol="1" anchor="b" anchorCtr="0" compatLnSpc="1">
            <a:prstTxWarp prst="textNoShape">
              <a:avLst/>
            </a:prstTxWarp>
          </a:bodyPr>
          <a:lstStyle>
            <a:lvl1pPr algn="r">
              <a:defRPr sz="1200"/>
            </a:lvl1pPr>
          </a:lstStyle>
          <a:p>
            <a:fld id="{8F08B1CB-F314-4464-B444-2672F0EED7EE}" type="slidenum">
              <a:rPr lang="en-US" altLang="en-US"/>
              <a:pPr/>
              <a:t>‹#›</a:t>
            </a:fld>
            <a:endParaRPr lang="en-US" altLang="en-US"/>
          </a:p>
        </p:txBody>
      </p:sp>
      <p:pic>
        <p:nvPicPr>
          <p:cNvPr id="54277" name="Picture 3" descr="LFG+YIC-A-color.ai">
            <a:extLst>
              <a:ext uri="{FF2B5EF4-FFF2-40B4-BE49-F238E27FC236}">
                <a16:creationId xmlns:a16="http://schemas.microsoft.com/office/drawing/2014/main" id="{8765AFF9-A5DE-4057-BA25-4E1E4BFBC914}"/>
              </a:ext>
            </a:extLst>
          </p:cNvPr>
          <p:cNvPicPr>
            <a:picLocks noChangeAspect="1"/>
          </p:cNvPicPr>
          <p:nvPr/>
        </p:nvPicPr>
        <p:blipFill>
          <a:blip r:embed="rId2">
            <a:extLst>
              <a:ext uri="{28A0092B-C50C-407E-A947-70E740481C1C}">
                <a14:useLocalDpi xmlns:a14="http://schemas.microsoft.com/office/drawing/2010/main" val="0"/>
              </a:ext>
            </a:extLst>
          </a:blip>
          <a:srcRect b="29381"/>
          <a:stretch>
            <a:fillRect/>
          </a:stretch>
        </p:blipFill>
        <p:spPr bwMode="auto">
          <a:xfrm>
            <a:off x="0" y="8826500"/>
            <a:ext cx="131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A72CFE-8371-4FEA-BFE5-8C8B3CAE933C}"/>
              </a:ext>
            </a:extLst>
          </p:cNvPr>
          <p:cNvSpPr>
            <a:spLocks noGrp="1"/>
          </p:cNvSpPr>
          <p:nvPr>
            <p:ph type="hdr" sz="quarter"/>
          </p:nvPr>
        </p:nvSpPr>
        <p:spPr>
          <a:xfrm>
            <a:off x="0" y="0"/>
            <a:ext cx="3027363" cy="463550"/>
          </a:xfrm>
          <a:prstGeom prst="rect">
            <a:avLst/>
          </a:prstGeom>
        </p:spPr>
        <p:txBody>
          <a:bodyPr vert="horz" lIns="92931" tIns="46465" rIns="92931" bIns="4646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F879B36-29BF-4318-99C6-B9F432191311}"/>
              </a:ext>
            </a:extLst>
          </p:cNvPr>
          <p:cNvSpPr>
            <a:spLocks noGrp="1"/>
          </p:cNvSpPr>
          <p:nvPr>
            <p:ph type="dt" idx="1"/>
          </p:nvPr>
        </p:nvSpPr>
        <p:spPr>
          <a:xfrm>
            <a:off x="3956050" y="0"/>
            <a:ext cx="3027363" cy="463550"/>
          </a:xfrm>
          <a:prstGeom prst="rect">
            <a:avLst/>
          </a:prstGeom>
        </p:spPr>
        <p:txBody>
          <a:bodyPr vert="horz" lIns="92931" tIns="46465" rIns="92931" bIns="46465" rtlCol="0"/>
          <a:lstStyle>
            <a:lvl1pPr algn="r" fontAlgn="auto">
              <a:spcBef>
                <a:spcPts val="0"/>
              </a:spcBef>
              <a:spcAft>
                <a:spcPts val="0"/>
              </a:spcAft>
              <a:defRPr sz="1200" smtClean="0">
                <a:latin typeface="+mn-lt"/>
                <a:cs typeface="+mn-cs"/>
              </a:defRPr>
            </a:lvl1pPr>
          </a:lstStyle>
          <a:p>
            <a:pPr>
              <a:defRPr/>
            </a:pPr>
            <a:fld id="{6028466F-5EAF-4A35-BC80-831508694C08}" type="datetimeFigureOut">
              <a:rPr lang="en-US"/>
              <a:pPr>
                <a:defRPr/>
              </a:pPr>
              <a:t>11/27/2017</a:t>
            </a:fld>
            <a:endParaRPr lang="en-US"/>
          </a:p>
        </p:txBody>
      </p:sp>
      <p:sp>
        <p:nvSpPr>
          <p:cNvPr id="4" name="Slide Image Placeholder 3">
            <a:extLst>
              <a:ext uri="{FF2B5EF4-FFF2-40B4-BE49-F238E27FC236}">
                <a16:creationId xmlns:a16="http://schemas.microsoft.com/office/drawing/2014/main" id="{E7305E6E-2C9D-4065-AB53-C14DD2CA9783}"/>
              </a:ext>
            </a:extLst>
          </p:cNvPr>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31" tIns="46465" rIns="92931" bIns="46465" rtlCol="0" anchor="ctr"/>
          <a:lstStyle/>
          <a:p>
            <a:pPr lvl="0"/>
            <a:endParaRPr lang="en-US" noProof="0"/>
          </a:p>
        </p:txBody>
      </p:sp>
      <p:sp>
        <p:nvSpPr>
          <p:cNvPr id="5" name="Notes Placeholder 4">
            <a:extLst>
              <a:ext uri="{FF2B5EF4-FFF2-40B4-BE49-F238E27FC236}">
                <a16:creationId xmlns:a16="http://schemas.microsoft.com/office/drawing/2014/main" id="{23CA6CAC-9FC6-4948-B3E6-E79FFBA462F0}"/>
              </a:ext>
            </a:extLst>
          </p:cNvPr>
          <p:cNvSpPr>
            <a:spLocks noGrp="1"/>
          </p:cNvSpPr>
          <p:nvPr>
            <p:ph type="body" sz="quarter" idx="3"/>
          </p:nvPr>
        </p:nvSpPr>
        <p:spPr>
          <a:xfrm>
            <a:off x="698500" y="4410075"/>
            <a:ext cx="5588000" cy="4176713"/>
          </a:xfrm>
          <a:prstGeom prst="rect">
            <a:avLst/>
          </a:prstGeom>
        </p:spPr>
        <p:txBody>
          <a:bodyPr vert="horz" lIns="92931" tIns="46465" rIns="92931" bIns="46465"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a:extLst>
              <a:ext uri="{FF2B5EF4-FFF2-40B4-BE49-F238E27FC236}">
                <a16:creationId xmlns:a16="http://schemas.microsoft.com/office/drawing/2014/main" id="{E59DF075-FA7E-4669-94A2-E0BA4F718D68}"/>
              </a:ext>
            </a:extLst>
          </p:cNvPr>
          <p:cNvSpPr>
            <a:spLocks noGrp="1"/>
          </p:cNvSpPr>
          <p:nvPr>
            <p:ph type="sldNum" sz="quarter" idx="5"/>
          </p:nvPr>
        </p:nvSpPr>
        <p:spPr>
          <a:xfrm>
            <a:off x="3956050" y="8818563"/>
            <a:ext cx="3027363" cy="463550"/>
          </a:xfrm>
          <a:prstGeom prst="rect">
            <a:avLst/>
          </a:prstGeom>
        </p:spPr>
        <p:txBody>
          <a:bodyPr vert="horz" wrap="square" lIns="92931" tIns="46465" rIns="92931" bIns="46465" numCol="1" anchor="b" anchorCtr="0" compatLnSpc="1">
            <a:prstTxWarp prst="textNoShape">
              <a:avLst/>
            </a:prstTxWarp>
          </a:bodyPr>
          <a:lstStyle>
            <a:lvl1pPr algn="r">
              <a:defRPr sz="1200"/>
            </a:lvl1pPr>
          </a:lstStyle>
          <a:p>
            <a:fld id="{AC90B79C-0A08-4089-93E8-14B78E00FFF2}" type="slidenum">
              <a:rPr lang="en-US" altLang="en-US"/>
              <a:pPr/>
              <a:t>‹#›</a:t>
            </a:fld>
            <a:endParaRPr lang="en-US" altLang="en-US"/>
          </a:p>
        </p:txBody>
      </p:sp>
      <p:pic>
        <p:nvPicPr>
          <p:cNvPr id="30727" name="Picture 3" descr="LFG+YIC-A-color.ai">
            <a:extLst>
              <a:ext uri="{FF2B5EF4-FFF2-40B4-BE49-F238E27FC236}">
                <a16:creationId xmlns:a16="http://schemas.microsoft.com/office/drawing/2014/main" id="{7DB04B5B-ECAD-4F79-9C51-244EA9B6E7D2}"/>
              </a:ext>
            </a:extLst>
          </p:cNvPr>
          <p:cNvPicPr>
            <a:picLocks noChangeAspect="1"/>
          </p:cNvPicPr>
          <p:nvPr/>
        </p:nvPicPr>
        <p:blipFill>
          <a:blip r:embed="rId2">
            <a:extLst>
              <a:ext uri="{28A0092B-C50C-407E-A947-70E740481C1C}">
                <a14:useLocalDpi xmlns:a14="http://schemas.microsoft.com/office/drawing/2010/main" val="0"/>
              </a:ext>
            </a:extLst>
          </a:blip>
          <a:srcRect b="29381"/>
          <a:stretch>
            <a:fillRect/>
          </a:stretch>
        </p:blipFill>
        <p:spPr bwMode="auto">
          <a:xfrm>
            <a:off x="0" y="8826500"/>
            <a:ext cx="131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228600" algn="l" rtl="0" fontAlgn="base">
      <a:spcBef>
        <a:spcPct val="30000"/>
      </a:spcBef>
      <a:spcAft>
        <a:spcPct val="0"/>
      </a:spcAft>
      <a:defRPr sz="1200" kern="1200">
        <a:solidFill>
          <a:schemeClr val="tx1"/>
        </a:solidFill>
        <a:latin typeface="+mn-lt"/>
        <a:ea typeface="+mn-ea"/>
        <a:cs typeface="+mn-cs"/>
      </a:defRPr>
    </a:lvl2pPr>
    <a:lvl3pPr marL="457200" algn="l" rtl="0" fontAlgn="base">
      <a:spcBef>
        <a:spcPct val="30000"/>
      </a:spcBef>
      <a:spcAft>
        <a:spcPct val="0"/>
      </a:spcAft>
      <a:defRPr sz="1200" kern="1200">
        <a:solidFill>
          <a:schemeClr val="tx1"/>
        </a:solidFill>
        <a:latin typeface="+mn-lt"/>
        <a:ea typeface="+mn-ea"/>
        <a:cs typeface="+mn-cs"/>
      </a:defRPr>
    </a:lvl3pPr>
    <a:lvl4pPr marL="685800" algn="l" rtl="0" fontAlgn="base">
      <a:spcBef>
        <a:spcPct val="30000"/>
      </a:spcBef>
      <a:spcAft>
        <a:spcPct val="0"/>
      </a:spcAft>
      <a:defRPr sz="1200" kern="1200">
        <a:solidFill>
          <a:schemeClr val="tx1"/>
        </a:solidFill>
        <a:latin typeface="+mn-lt"/>
        <a:ea typeface="+mn-ea"/>
        <a:cs typeface="+mn-cs"/>
      </a:defRPr>
    </a:lvl4pPr>
    <a:lvl5pPr marL="9144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F89C627-47F3-440C-BED9-5FC703E08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817EEFE-D5BA-477F-9F83-F1996C4F8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1748" name="Slide Number Placeholder 3">
            <a:extLst>
              <a:ext uri="{FF2B5EF4-FFF2-40B4-BE49-F238E27FC236}">
                <a16:creationId xmlns:a16="http://schemas.microsoft.com/office/drawing/2014/main" id="{31021561-B595-4D6C-AC07-A2B0C0EBF0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B2884D4-47F7-43BE-8122-9115CB3AEA9A}"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C9311A1-5F41-43FF-8ED6-CFC9AE6128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8C9679E-9E2F-4E4B-961D-AEE82796B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 we proposed the Lincoln life element's level term with a decreasing $10M death benefit.</a:t>
            </a:r>
          </a:p>
        </p:txBody>
      </p:sp>
      <p:sp>
        <p:nvSpPr>
          <p:cNvPr id="40964" name="Slide Number Placeholder 3">
            <a:extLst>
              <a:ext uri="{FF2B5EF4-FFF2-40B4-BE49-F238E27FC236}">
                <a16:creationId xmlns:a16="http://schemas.microsoft.com/office/drawing/2014/main" id="{EBF6F84E-E47C-4F9D-AA3C-7116BB9940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164B16F-48BF-4634-8A0A-BF7DEA3461F0}"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1B0D143-680B-4894-B11D-58189FD4F5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578E2C7-927E-41F7-AD9F-53F296551F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 here's the proposal for Janine. </a:t>
            </a:r>
          </a:p>
          <a:p>
            <a:pPr>
              <a:spcBef>
                <a:spcPct val="0"/>
              </a:spcBef>
            </a:pPr>
            <a:endParaRPr lang="en-US" altLang="en-US"/>
          </a:p>
          <a:p>
            <a:pPr>
              <a:spcBef>
                <a:spcPct val="0"/>
              </a:spcBef>
            </a:pPr>
            <a:r>
              <a:rPr lang="en-US" altLang="en-US"/>
              <a:t>Notice the &lt;CLICK&gt;$10M death benefit in the first five years &lt;CLICK&gt;dropping by two and a half million every &lt;CLICK&gt;five years on we get it down to &lt;CLICK&gt;two and a half million by the last five years. </a:t>
            </a:r>
          </a:p>
          <a:p>
            <a:pPr>
              <a:spcBef>
                <a:spcPct val="0"/>
              </a:spcBef>
            </a:pPr>
            <a:endParaRPr lang="en-US" altLang="en-US"/>
          </a:p>
          <a:p>
            <a:pPr>
              <a:spcBef>
                <a:spcPct val="0"/>
              </a:spcBef>
            </a:pPr>
            <a:r>
              <a:rPr lang="en-US" altLang="en-US"/>
              <a:t>And if we look at the &lt;CLICK&gt;guaranteed premiums the solve is calculated every five years. </a:t>
            </a:r>
          </a:p>
          <a:p>
            <a:pPr>
              <a:spcBef>
                <a:spcPct val="0"/>
              </a:spcBef>
            </a:pPr>
            <a:endParaRPr lang="en-US" altLang="en-US"/>
          </a:p>
          <a:p>
            <a:pPr>
              <a:spcBef>
                <a:spcPct val="0"/>
              </a:spcBef>
            </a:pPr>
            <a:r>
              <a:rPr lang="en-US" altLang="en-US"/>
              <a:t>So you start with 8,970 and dropped down to 6,750 and so on till you're at 23 10 years 16 through 20 for two and a half million of face. </a:t>
            </a:r>
          </a:p>
          <a:p>
            <a:pPr>
              <a:spcBef>
                <a:spcPct val="0"/>
              </a:spcBef>
            </a:pPr>
            <a:endParaRPr lang="en-US" altLang="en-US"/>
          </a:p>
          <a:p>
            <a:pPr>
              <a:spcBef>
                <a:spcPct val="0"/>
              </a:spcBef>
            </a:pPr>
            <a:r>
              <a:rPr lang="en-US" altLang="en-US"/>
              <a:t>So she did want to maximize her flexibility though. So while we are showing a reducing death benefit every five years she can either keep that $10 million death benefit she will just have to pay that 8917 premium or she can even lower that death. And for every year starting from Year 4 on we just discussed our financial strength our capacity and our underwriting and discussed the product flexibility. </a:t>
            </a:r>
          </a:p>
        </p:txBody>
      </p:sp>
      <p:sp>
        <p:nvSpPr>
          <p:cNvPr id="41988" name="Slide Number Placeholder 3">
            <a:extLst>
              <a:ext uri="{FF2B5EF4-FFF2-40B4-BE49-F238E27FC236}">
                <a16:creationId xmlns:a16="http://schemas.microsoft.com/office/drawing/2014/main" id="{C7BDAEFD-9C3C-4362-8820-4EC234F072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6F1678C-8C2B-4E79-9202-4A0D66D44FA2}"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73060A1-BFC9-419D-A93B-4AC014A4CF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E622BEC9-AE59-4FAF-AAF7-CD715F5F9A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&lt;MAY HIDE SLIDE DEPENDING ON AUDIENCE UNLESS LADDERS ARE SHOWN&gt;</a:t>
            </a:r>
          </a:p>
          <a:p>
            <a:pPr>
              <a:spcBef>
                <a:spcPct val="0"/>
              </a:spcBef>
            </a:pPr>
            <a:endParaRPr lang="en-US" altLang="en-US"/>
          </a:p>
          <a:p>
            <a:pPr>
              <a:spcBef>
                <a:spcPct val="0"/>
              </a:spcBef>
            </a:pPr>
            <a:r>
              <a:rPr lang="en-US" altLang="en-US"/>
              <a:t>Let's really get into it and talk about the pricing of life elements turn. </a:t>
            </a:r>
          </a:p>
        </p:txBody>
      </p:sp>
      <p:sp>
        <p:nvSpPr>
          <p:cNvPr id="43012" name="Slide Number Placeholder 3">
            <a:extLst>
              <a:ext uri="{FF2B5EF4-FFF2-40B4-BE49-F238E27FC236}">
                <a16:creationId xmlns:a16="http://schemas.microsoft.com/office/drawing/2014/main" id="{E3173A17-B79A-4964-98DC-D42A55243F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ADDC909-9DDC-4563-8F3C-C3D75F7A924D}" type="slidenum">
              <a:rPr lang="en-US" altLang="en-US">
                <a:solidFill>
                  <a:srgbClr val="000000"/>
                </a:solidFill>
              </a:rPr>
              <a:pPr/>
              <a:t>12</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CDEC367-D98F-497C-B3D0-347A06FFF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1267EF5-D541-4963-9255-FF43F6D14A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&lt;MAY HIDE SLIDE DEPENDING ON AUDIENCE UNLESS LADDERS ARE SHOWN&gt;</a:t>
            </a:r>
          </a:p>
          <a:p>
            <a:pPr>
              <a:spcBef>
                <a:spcPct val="0"/>
              </a:spcBef>
            </a:pPr>
            <a:endParaRPr lang="en-US" altLang="en-US"/>
          </a:p>
          <a:p>
            <a:pPr>
              <a:spcBef>
                <a:spcPct val="0"/>
              </a:spcBef>
            </a:pPr>
            <a:r>
              <a:rPr lang="en-US" altLang="en-US"/>
              <a:t>Here are the competitors that we see in the term space. </a:t>
            </a:r>
          </a:p>
        </p:txBody>
      </p:sp>
      <p:sp>
        <p:nvSpPr>
          <p:cNvPr id="44036" name="Slide Number Placeholder 3">
            <a:extLst>
              <a:ext uri="{FF2B5EF4-FFF2-40B4-BE49-F238E27FC236}">
                <a16:creationId xmlns:a16="http://schemas.microsoft.com/office/drawing/2014/main" id="{C147D224-8351-45E0-B0F0-3403D9B28C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A03C23D-5D67-4199-9CC2-EBCB889D9F1D}" type="slidenum">
              <a:rPr lang="en-US" altLang="en-US">
                <a:solidFill>
                  <a:srgbClr val="000000"/>
                </a:solidFill>
              </a:rPr>
              <a:pPr/>
              <a:t>13</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4BC9B49-8BF8-4EFB-8C66-04A1D841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50C61486-C477-4EDE-914E-A636C1F164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&lt;MAY HIDE SLIDE DEPENDING ON AUDIENCE&gt;</a:t>
            </a:r>
          </a:p>
          <a:p>
            <a:pPr>
              <a:spcBef>
                <a:spcPct val="0"/>
              </a:spcBef>
            </a:pPr>
            <a:endParaRPr lang="en-US" altLang="en-US"/>
          </a:p>
          <a:p>
            <a:pPr>
              <a:spcBef>
                <a:spcPct val="0"/>
              </a:spcBef>
            </a:pPr>
            <a:r>
              <a:rPr lang="en-US" altLang="en-US"/>
              <a:t>Let's start by looking at a 20 million dollar death benefit for 45 male preferred best category. &lt;CLICK&gt;Here Lincoln is number one. </a:t>
            </a:r>
          </a:p>
          <a:p>
            <a:pPr>
              <a:spcBef>
                <a:spcPct val="0"/>
              </a:spcBef>
            </a:pPr>
            <a:endParaRPr lang="en-US" altLang="en-US"/>
          </a:p>
          <a:p>
            <a:pPr>
              <a:spcBef>
                <a:spcPct val="0"/>
              </a:spcBef>
            </a:pPr>
            <a:r>
              <a:rPr lang="en-US" altLang="en-US"/>
              <a:t>Now if the insured was looking for longer coverage duration we can look at that &lt;CLICK&gt;30 year term where Lincoln falls within the top three. You may notice some gaps in the ladder here and that's because these carriers don't offer a 30 year term at this age and face amount. </a:t>
            </a:r>
          </a:p>
        </p:txBody>
      </p:sp>
      <p:sp>
        <p:nvSpPr>
          <p:cNvPr id="45060" name="Slide Number Placeholder 3">
            <a:extLst>
              <a:ext uri="{FF2B5EF4-FFF2-40B4-BE49-F238E27FC236}">
                <a16:creationId xmlns:a16="http://schemas.microsoft.com/office/drawing/2014/main" id="{6AFDA9C9-8399-45BC-B2F9-22D4A0C54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BCD9CD8-A38E-4C8E-BE36-20FD169A01DC}"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2F68997-4FAF-48B1-9FED-A395F7E176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227A17F-FCF8-44E9-8018-4D3D12FB55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&lt;MAY HIDE SLIDE DEPENDING ON AUDIENCE&gt;</a:t>
            </a:r>
          </a:p>
          <a:p>
            <a:pPr>
              <a:spcBef>
                <a:spcPct val="0"/>
              </a:spcBef>
            </a:pPr>
            <a:endParaRPr lang="en-US" altLang="en-US"/>
          </a:p>
          <a:p>
            <a:pPr>
              <a:spcBef>
                <a:spcPct val="0"/>
              </a:spcBef>
            </a:pPr>
            <a:r>
              <a:rPr lang="en-US" altLang="en-US"/>
              <a:t>Now let's look at a 65 year old preferred female with 20 million of coverage also looking for a 20 year term. &lt;CLICK&gt;Lincoln is number two on this ladder. The difference in premium is &lt;CLICK&gt;less than 1 percent. So &lt;CLICK&gt;what does the owner get for $775 year. Well as discussed Lincoln's &lt;CLICK&gt;financial strength the capacity to take on these cases the underwriting advantages and the flexibility and convert ability in these in the life elements product. </a:t>
            </a:r>
          </a:p>
        </p:txBody>
      </p:sp>
      <p:sp>
        <p:nvSpPr>
          <p:cNvPr id="46084" name="Slide Number Placeholder 3">
            <a:extLst>
              <a:ext uri="{FF2B5EF4-FFF2-40B4-BE49-F238E27FC236}">
                <a16:creationId xmlns:a16="http://schemas.microsoft.com/office/drawing/2014/main" id="{9AC73C86-3008-4434-A083-C55617925E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0E9EF0A-5A04-4094-BC17-FDBE3F9A408A}"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9515087-DE8C-492C-87CF-A90D353261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C8F2C60-93F4-46BF-BF1E-CAA80649D7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&lt;MAY HIDE SLIDE DEPENDING ON AUDIENCE&gt;</a:t>
            </a:r>
          </a:p>
          <a:p>
            <a:pPr>
              <a:spcBef>
                <a:spcPct val="0"/>
              </a:spcBef>
            </a:pPr>
            <a:endParaRPr lang="en-US" altLang="en-US"/>
          </a:p>
          <a:p>
            <a:pPr>
              <a:spcBef>
                <a:spcPct val="0"/>
              </a:spcBef>
            </a:pPr>
            <a:r>
              <a:rPr lang="en-US" altLang="en-US"/>
              <a:t>Now looking at a 65 year old preferred female for 5 million of coverage for 20 years you'll notice Lincoln is number three in the category. The question is why consider linking here when you're paying about 1 percent more in premium Lincoln's financial strength the capacity to take on these cases. The underwriting programs like Link Express and the product itself </a:t>
            </a:r>
          </a:p>
        </p:txBody>
      </p:sp>
      <p:sp>
        <p:nvSpPr>
          <p:cNvPr id="47108" name="Slide Number Placeholder 3">
            <a:extLst>
              <a:ext uri="{FF2B5EF4-FFF2-40B4-BE49-F238E27FC236}">
                <a16:creationId xmlns:a16="http://schemas.microsoft.com/office/drawing/2014/main" id="{A7EC76F5-863C-4CC5-AF3F-BA9D0856B6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2319658-3425-4CC3-8E1B-C411D323374A}"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6B3E5C2-E812-462B-85BA-CC76C86823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C599EF5-4364-4F76-84FE-6F188E36DA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&lt;MAY HIDE SLIDE DEPENDING ON AUDIENCE&gt;</a:t>
            </a:r>
          </a:p>
          <a:p>
            <a:pPr>
              <a:spcBef>
                <a:spcPct val="0"/>
              </a:spcBef>
            </a:pPr>
            <a:endParaRPr lang="en-US" altLang="en-US"/>
          </a:p>
          <a:p>
            <a:pPr>
              <a:spcBef>
                <a:spcPct val="0"/>
              </a:spcBef>
            </a:pPr>
            <a:r>
              <a:rPr lang="en-US" altLang="en-US"/>
              <a:t>and if we're looking at a longer duration knows the 30 year term for Lincoln in this spot 5 million fifty five female standard non-tobacco we phone number one. Also notice the many carriers that don't offer a 30 year term in this scenario. </a:t>
            </a:r>
          </a:p>
        </p:txBody>
      </p:sp>
      <p:sp>
        <p:nvSpPr>
          <p:cNvPr id="48132" name="Slide Number Placeholder 3">
            <a:extLst>
              <a:ext uri="{FF2B5EF4-FFF2-40B4-BE49-F238E27FC236}">
                <a16:creationId xmlns:a16="http://schemas.microsoft.com/office/drawing/2014/main" id="{5810BED5-71E4-4874-AA3B-49ED29841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3D4BB13-8446-409D-9D44-B543A7CADEE7}"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061B781-E1D6-48CE-82DB-63EAA699DC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7B2AC121-8ADA-4BDF-AF43-9871B39F43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 I know you're thinking those are just a handful of ladders. Did we pick them out because those are the ones where Lincoln looked good. So if we look at a few maps here. Notice that all the letters for 20 year term products lengthens and that number one to number three space. You'll find that life element's term is top three product in most cells and a top five product in all the cells here </a:t>
            </a:r>
          </a:p>
        </p:txBody>
      </p:sp>
      <p:sp>
        <p:nvSpPr>
          <p:cNvPr id="49156" name="Slide Number Placeholder 3">
            <a:extLst>
              <a:ext uri="{FF2B5EF4-FFF2-40B4-BE49-F238E27FC236}">
                <a16:creationId xmlns:a16="http://schemas.microsoft.com/office/drawing/2014/main" id="{D0302E0E-B6D6-4FD0-B06B-AC8467D04D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0077318-428D-4BD6-ACFB-2C79E51F3C17}"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B1F8CE0-D480-4A9B-B18D-170C83231B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D4D6ECD-294A-423D-AF38-FDF59D3366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and you'll find that story is similar for the 30 year term as well top four and all cells with a number of number one ranks as well. Also remember all those carriers that don't offer that 30 year term in those higher face amounts older ages. </a:t>
            </a:r>
          </a:p>
        </p:txBody>
      </p:sp>
      <p:sp>
        <p:nvSpPr>
          <p:cNvPr id="50180" name="Slide Number Placeholder 3">
            <a:extLst>
              <a:ext uri="{FF2B5EF4-FFF2-40B4-BE49-F238E27FC236}">
                <a16:creationId xmlns:a16="http://schemas.microsoft.com/office/drawing/2014/main" id="{06CE468A-8B0D-4F04-9308-EE26B0E9F4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A0D45A9-BB9A-4AC8-804C-651A049966DF}"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C221F75-8A33-4573-9ACD-9F566C5710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A2059D3-FBAC-453C-8774-12BAAAD1F7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 today we're going to talk about the four reasons why you should consider Lincoln for your next large term case. First we'll start off with Lincoln's &lt;CLICK&gt;financial strength. Next our &lt;CLICK&gt;capacity and the &lt;CLICK&gt;underwriting available. And finally the &lt;CLICK&gt;Lincoln LifeElements Level Term the product and the competitive pricing with it. </a:t>
            </a:r>
          </a:p>
        </p:txBody>
      </p:sp>
      <p:sp>
        <p:nvSpPr>
          <p:cNvPr id="32772" name="Slide Number Placeholder 3">
            <a:extLst>
              <a:ext uri="{FF2B5EF4-FFF2-40B4-BE49-F238E27FC236}">
                <a16:creationId xmlns:a16="http://schemas.microsoft.com/office/drawing/2014/main" id="{968AF13B-EE3A-4595-A280-2C25697B57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D77171C-113A-4133-AF8C-C01E9DD4385B}"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D4184BB-A7BB-4BD9-B437-11840B258F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52EF64DF-8D06-414A-81E1-03179EACA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 you I provided you with four reasons why Lincoln on these large face amount term cases</a:t>
            </a:r>
          </a:p>
          <a:p>
            <a:pPr>
              <a:spcBef>
                <a:spcPct val="0"/>
              </a:spcBef>
            </a:pPr>
            <a:endParaRPr lang="en-US" altLang="en-US"/>
          </a:p>
          <a:p>
            <a:pPr>
              <a:spcBef>
                <a:spcPct val="0"/>
              </a:spcBef>
            </a:pPr>
            <a:r>
              <a:rPr lang="en-US" altLang="en-US"/>
              <a:t>The &lt;CLICK&gt;financial strength of Lincoln $241 assets under management, nine billion capital, and a highly rated carrier </a:t>
            </a:r>
          </a:p>
          <a:p>
            <a:pPr>
              <a:spcBef>
                <a:spcPct val="0"/>
              </a:spcBef>
            </a:pPr>
            <a:endParaRPr lang="en-US" altLang="en-US"/>
          </a:p>
          <a:p>
            <a:pPr>
              <a:spcBef>
                <a:spcPct val="0"/>
              </a:spcBef>
            </a:pPr>
            <a:r>
              <a:rPr lang="en-US" altLang="en-US"/>
              <a:t>Lincoln has the &lt;CLICK&gt;capacity to take on these cases with up to 10 million retention for term $60 million and 65 million jumbo. Don't forget the 150 million Super pool. </a:t>
            </a:r>
          </a:p>
          <a:p>
            <a:pPr>
              <a:spcBef>
                <a:spcPct val="0"/>
              </a:spcBef>
            </a:pPr>
            <a:endParaRPr lang="en-US" altLang="en-US"/>
          </a:p>
          <a:p>
            <a:pPr>
              <a:spcBef>
                <a:spcPct val="0"/>
              </a:spcBef>
            </a:pPr>
            <a:r>
              <a:rPr lang="en-US" altLang="en-US"/>
              <a:t>We also have &lt;CLICK&gt;underwriting programs like Link express tell app we have that concierge service for those higher face amounts and those favorable tobacco ratings</a:t>
            </a:r>
          </a:p>
          <a:p>
            <a:pPr>
              <a:spcBef>
                <a:spcPct val="0"/>
              </a:spcBef>
            </a:pPr>
            <a:endParaRPr lang="en-US" altLang="en-US"/>
          </a:p>
          <a:p>
            <a:pPr>
              <a:spcBef>
                <a:spcPct val="0"/>
              </a:spcBef>
            </a:pPr>
            <a:r>
              <a:rPr lang="en-US" altLang="en-US"/>
              <a:t>And this wouldn't matter if Lincoln LifeElements Level Term&lt;CLICK&gt;wasn't compelling. it it is, it's convertible it's flexible and it's competitively priced.</a:t>
            </a:r>
          </a:p>
          <a:p>
            <a:pPr>
              <a:spcBef>
                <a:spcPct val="0"/>
              </a:spcBef>
            </a:pPr>
            <a:r>
              <a:rPr lang="en-US" altLang="en-US"/>
              <a:t> </a:t>
            </a:r>
          </a:p>
        </p:txBody>
      </p:sp>
      <p:sp>
        <p:nvSpPr>
          <p:cNvPr id="51204" name="Slide Number Placeholder 3">
            <a:extLst>
              <a:ext uri="{FF2B5EF4-FFF2-40B4-BE49-F238E27FC236}">
                <a16:creationId xmlns:a16="http://schemas.microsoft.com/office/drawing/2014/main" id="{B12EBE27-030F-4C4A-8DAD-23148A575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A77776F-F7FB-42C0-B6F3-B9B861D665A1}"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BA98498-4477-4CE2-9F90-FD1E7B168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79CC5424-ADC0-4D9C-8AE9-71B773C65000}"/>
              </a:ext>
            </a:extLst>
          </p:cNvPr>
          <p:cNvSpPr>
            <a:spLocks noGrp="1" noChangeArrowheads="1"/>
          </p:cNvSpPr>
          <p:nvPr>
            <p:ph type="body" idx="1"/>
          </p:nvPr>
        </p:nvSpPr>
        <p:spPr bwMode="auto">
          <a:xfrm>
            <a:off x="471488" y="3473450"/>
            <a:ext cx="6164262"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00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AAD001D-2360-4D29-974C-8380FB478E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B0BFF364-80E0-4E47-B98E-A6CBA47630D6}"/>
              </a:ext>
            </a:extLst>
          </p:cNvPr>
          <p:cNvSpPr>
            <a:spLocks noGrp="1" noChangeArrowheads="1"/>
          </p:cNvSpPr>
          <p:nvPr>
            <p:ph type="body" idx="1"/>
          </p:nvPr>
        </p:nvSpPr>
        <p:spPr bwMode="auto">
          <a:xfrm>
            <a:off x="471488" y="3473450"/>
            <a:ext cx="6164262"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00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1270429-603A-4BD1-999A-0EC847A8A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0A19C4ED-C67E-44D8-ABF4-9FB5B430BE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 when you think of Lincoln Financial and the concierge's level of service provided by our wholesalers and maybe many of those relationships you've built with other teams like our competitive services group or advance sales team it might feel like a small company but consider the fact that &lt;CLICK&gt;Fortune 500 ranked Lincoln number 24 with &lt;CLICK&gt;241 billion dollars of assets under management. And that's kind of a big deal right number 24 out of 500 companies. That's something to brag about there. </a:t>
            </a:r>
          </a:p>
        </p:txBody>
      </p:sp>
      <p:sp>
        <p:nvSpPr>
          <p:cNvPr id="33796" name="Slide Number Placeholder 3">
            <a:extLst>
              <a:ext uri="{FF2B5EF4-FFF2-40B4-BE49-F238E27FC236}">
                <a16:creationId xmlns:a16="http://schemas.microsoft.com/office/drawing/2014/main" id="{7D4C83CF-5E34-488F-9D9C-6489512911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05AB0E6-0F41-4E3E-9551-990FB13CBCFC}"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DAB72AE-19DF-4703-BE84-2B6ADFE52C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2723BC0-A8AF-47C7-91AD-E4A4AE1645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And as you would expect Lincoln Financial is well-regarded by the rating agencies. </a:t>
            </a:r>
          </a:p>
        </p:txBody>
      </p:sp>
      <p:sp>
        <p:nvSpPr>
          <p:cNvPr id="34820" name="Slide Number Placeholder 3">
            <a:extLst>
              <a:ext uri="{FF2B5EF4-FFF2-40B4-BE49-F238E27FC236}">
                <a16:creationId xmlns:a16="http://schemas.microsoft.com/office/drawing/2014/main" id="{5471C451-71C9-490E-A499-A0B48961A9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FE89F53-CCFF-49EC-9F8F-2CD60D8BAB78}"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EE44CF6-25A3-4F91-B631-F86F8A6A69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B016544-62E1-46E8-8CC4-271A4AF8D6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 let's talk about Lincoln's capacity for a large term cases. </a:t>
            </a:r>
          </a:p>
          <a:p>
            <a:pPr>
              <a:spcBef>
                <a:spcPct val="0"/>
              </a:spcBef>
            </a:pPr>
            <a:endParaRPr lang="en-US" altLang="en-US"/>
          </a:p>
          <a:p>
            <a:pPr>
              <a:spcBef>
                <a:spcPct val="0"/>
              </a:spcBef>
            </a:pPr>
            <a:r>
              <a:rPr lang="en-US" altLang="en-US"/>
              <a:t>Let's talk about Lincoln's internal retention. It's up to &lt;CLICK&gt;10 million for term and $20 million for permanent. We do offer &lt;CLICK&gt;$60 billion autobind capacity up to age 75 anti-body. And as you heard from John Devecchis from the office of the chief underwriter on Monday our underwriters do have the ability to write, on their own signature, 90 plus percent of the cases that we underwrite. Lincoln also has jumbo capacity up to &lt;CLICK&gt;65 million up to age 80. And don't forget &lt;CLICK&gt;$150 million super pool as well </a:t>
            </a:r>
          </a:p>
        </p:txBody>
      </p:sp>
      <p:sp>
        <p:nvSpPr>
          <p:cNvPr id="35844" name="Slide Number Placeholder 3">
            <a:extLst>
              <a:ext uri="{FF2B5EF4-FFF2-40B4-BE49-F238E27FC236}">
                <a16:creationId xmlns:a16="http://schemas.microsoft.com/office/drawing/2014/main" id="{0F8269C2-05F7-47CC-BD48-DA01F503D4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A510998-1A33-4A46-928A-5C5BC8CB9CCE}"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64EEB39-B8A9-43C1-9AE1-B4B40EBE98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709D1ED-EF37-4EB6-B7EE-3B422DD34D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addition to the strong capacity we offer &lt;CLICK&gt;LincXpress Tele-App which is an app capture process that can help reduce the not in good order to zero </a:t>
            </a:r>
          </a:p>
          <a:p>
            <a:pPr>
              <a:spcBef>
                <a:spcPct val="0"/>
              </a:spcBef>
            </a:pPr>
            <a:endParaRPr lang="en-US" altLang="en-US"/>
          </a:p>
          <a:p>
            <a:pPr>
              <a:spcBef>
                <a:spcPct val="0"/>
              </a:spcBef>
            </a:pPr>
            <a:r>
              <a:rPr lang="en-US" altLang="en-US"/>
              <a:t>&lt;CLICK&gt;concierge service through our Associate Chief underwriters as well as an exclusive new business point of contact. </a:t>
            </a:r>
          </a:p>
          <a:p>
            <a:pPr>
              <a:spcBef>
                <a:spcPct val="0"/>
              </a:spcBef>
            </a:pPr>
            <a:endParaRPr lang="en-US" altLang="en-US"/>
          </a:p>
          <a:p>
            <a:pPr>
              <a:spcBef>
                <a:spcPct val="0"/>
              </a:spcBef>
            </a:pPr>
            <a:r>
              <a:rPr lang="en-US" altLang="en-US"/>
              <a:t>And don't forget about the &lt;CLICK&gt;favorable tobacco ratings Lincoln offers as well for any smokers of pipes and cigars and also any chewers of tobacco they qualify for non-tobacco rates. </a:t>
            </a:r>
          </a:p>
        </p:txBody>
      </p:sp>
      <p:sp>
        <p:nvSpPr>
          <p:cNvPr id="36868" name="Slide Number Placeholder 3">
            <a:extLst>
              <a:ext uri="{FF2B5EF4-FFF2-40B4-BE49-F238E27FC236}">
                <a16:creationId xmlns:a16="http://schemas.microsoft.com/office/drawing/2014/main" id="{D190C7EF-8151-4C8A-A4A6-55C69E7557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6FCF74D-72AF-4F61-9E62-6EB4041D5A89}"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69ABA75-1E39-4B23-879F-A6BC04B72D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014F541-6903-40E3-BA68-B0490D8B60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None of these benefits would mean anything if we didn't offer a compelling product though</a:t>
            </a:r>
          </a:p>
          <a:p>
            <a:pPr>
              <a:spcBef>
                <a:spcPct val="0"/>
              </a:spcBef>
            </a:pPr>
            <a:endParaRPr lang="en-US" altLang="en-US"/>
          </a:p>
          <a:p>
            <a:pPr>
              <a:spcBef>
                <a:spcPct val="0"/>
              </a:spcBef>
            </a:pPr>
            <a:r>
              <a:rPr lang="en-US" altLang="en-US"/>
              <a:t>Lincoln LifeElements Level Term is available in &lt;CLICK&gt;10 15 20 and 30 year durations. </a:t>
            </a:r>
          </a:p>
          <a:p>
            <a:pPr>
              <a:spcBef>
                <a:spcPct val="0"/>
              </a:spcBef>
            </a:pPr>
            <a:endParaRPr lang="en-US" altLang="en-US"/>
          </a:p>
          <a:p>
            <a:pPr>
              <a:spcBef>
                <a:spcPct val="0"/>
              </a:spcBef>
            </a:pPr>
            <a:r>
              <a:rPr lang="en-US" altLang="en-US"/>
              <a:t>It is &lt;CLICK&gt;convertible to permanent coverage for the entire duration of a level term period up to age 70</a:t>
            </a:r>
          </a:p>
          <a:p>
            <a:pPr>
              <a:spcBef>
                <a:spcPct val="0"/>
              </a:spcBef>
            </a:pPr>
            <a:endParaRPr lang="en-US" altLang="en-US"/>
          </a:p>
          <a:p>
            <a:pPr>
              <a:spcBef>
                <a:spcPct val="0"/>
              </a:spcBef>
            </a:pPr>
            <a:r>
              <a:rPr lang="en-US" altLang="en-US"/>
              <a:t>The product offers &lt;CLICK&gt;design flexibility through optional face reductions any time after the third policy year. And the product is &lt;CLICK&gt; priced for key competiveness at ages 45 and older with face amounts of half a million and greater.</a:t>
            </a:r>
          </a:p>
        </p:txBody>
      </p:sp>
      <p:sp>
        <p:nvSpPr>
          <p:cNvPr id="37892" name="Slide Number Placeholder 3">
            <a:extLst>
              <a:ext uri="{FF2B5EF4-FFF2-40B4-BE49-F238E27FC236}">
                <a16:creationId xmlns:a16="http://schemas.microsoft.com/office/drawing/2014/main" id="{654B263A-8DAC-47E1-AE25-6A7B8413F9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EF39B4A-4E1E-4FA0-8479-DB7D727E697D}"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E573BB1-C1F1-453A-B13A-A5809B4CB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D8AB7CA-1054-48FE-A650-6C28C262DC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 convertibility can be a significant concern for policy owners and agents, policies are eligible for fully compensated conversions at any point during a level period up to age 70. </a:t>
            </a:r>
          </a:p>
          <a:p>
            <a:pPr>
              <a:spcBef>
                <a:spcPct val="0"/>
              </a:spcBef>
            </a:pPr>
            <a:endParaRPr lang="en-US" altLang="en-US"/>
          </a:p>
          <a:p>
            <a:pPr>
              <a:spcBef>
                <a:spcPct val="0"/>
              </a:spcBef>
            </a:pPr>
            <a:r>
              <a:rPr lang="en-US" altLang="en-US"/>
              <a:t>For the first &lt;CLICK&gt;seven years the policy can be converted to the full product portfolio. And while that policy can be converted after the seventh year it is converted to a &lt;CLICK&gt;limited product portfolio.</a:t>
            </a:r>
          </a:p>
          <a:p>
            <a:pPr>
              <a:spcBef>
                <a:spcPct val="0"/>
              </a:spcBef>
            </a:pPr>
            <a:endParaRPr lang="en-US" altLang="en-US"/>
          </a:p>
          <a:p>
            <a:pPr>
              <a:spcBef>
                <a:spcPct val="0"/>
              </a:spcBef>
            </a:pPr>
            <a:r>
              <a:rPr lang="en-US" altLang="en-US"/>
              <a:t>&lt;CLICK&gt;Please refer to Lincoln’s Term Conversion Guidelines for details on current term conversion commissions</a:t>
            </a:r>
          </a:p>
          <a:p>
            <a:pPr>
              <a:spcBef>
                <a:spcPct val="0"/>
              </a:spcBef>
            </a:pPr>
            <a:endParaRPr lang="en-US" altLang="en-US"/>
          </a:p>
        </p:txBody>
      </p:sp>
      <p:sp>
        <p:nvSpPr>
          <p:cNvPr id="38916" name="Slide Number Placeholder 3">
            <a:extLst>
              <a:ext uri="{FF2B5EF4-FFF2-40B4-BE49-F238E27FC236}">
                <a16:creationId xmlns:a16="http://schemas.microsoft.com/office/drawing/2014/main" id="{9E143C5B-44D8-4D2B-8BDC-9BA1908B02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30D4E04-1316-424F-B667-3437A9970D71}"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6835833-1BE7-4151-A132-8D76940A27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ECED25D5-4909-48D5-8203-D93BDC1660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 now let's talk about an important feature in the life element's level term the death benefit flexibility and examine it in a case study. </a:t>
            </a:r>
          </a:p>
          <a:p>
            <a:pPr>
              <a:spcBef>
                <a:spcPct val="0"/>
              </a:spcBef>
            </a:pPr>
            <a:endParaRPr lang="en-US" altLang="en-US"/>
          </a:p>
          <a:p>
            <a:pPr>
              <a:spcBef>
                <a:spcPct val="0"/>
              </a:spcBef>
            </a:pPr>
            <a:r>
              <a:rPr lang="en-US" altLang="en-US"/>
              <a:t>So let's meet &lt;CLICK&gt;Janine. She's a 45 year old business owner who just took out a &lt;CLICK&gt;20 year $10 billion loan to expand her business into new markets. She wants a solution that will &lt;CLICK&gt;minimize her costs but maximize her flexibility </a:t>
            </a:r>
          </a:p>
        </p:txBody>
      </p:sp>
      <p:sp>
        <p:nvSpPr>
          <p:cNvPr id="39940" name="Slide Number Placeholder 3">
            <a:extLst>
              <a:ext uri="{FF2B5EF4-FFF2-40B4-BE49-F238E27FC236}">
                <a16:creationId xmlns:a16="http://schemas.microsoft.com/office/drawing/2014/main" id="{CF349384-B634-4C75-8551-3873205AC6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923143F-6C81-4F61-97F3-3D8BB78FF577}"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ack Bankers Box)">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D4A57D8-C083-40D4-AE33-ADE7CAA50B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35113"/>
            <a:ext cx="91440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E70455E-855E-48E1-A384-48DC9944BBD2}"/>
              </a:ext>
            </a:extLst>
          </p:cNvPr>
          <p:cNvSpPr/>
          <p:nvPr userDrawn="1"/>
        </p:nvSpPr>
        <p:spPr>
          <a:xfrm>
            <a:off x="0" y="6454775"/>
            <a:ext cx="9144000"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a:lstStyle/>
          <a:p>
            <a:pPr marL="1376363" indent="-860425" fontAlgn="auto">
              <a:spcBef>
                <a:spcPts val="0"/>
              </a:spcBef>
              <a:spcAft>
                <a:spcPts val="0"/>
              </a:spcAft>
              <a:tabLst>
                <a:tab pos="1992313" algn="l"/>
                <a:tab pos="8734425" algn="r"/>
              </a:tabLst>
              <a:defRPr/>
            </a:pPr>
            <a:r>
              <a:rPr lang="mr-IN" sz="1100" dirty="0">
                <a:solidFill>
                  <a:schemeClr val="tx1"/>
                </a:solidFill>
                <a:ea typeface="Calibri" charset="0"/>
                <a:cs typeface="Calibri" charset="0"/>
              </a:rPr>
              <a:t>LCN-1888186-090517</a:t>
            </a:r>
            <a:r>
              <a:rPr lang="en-US" sz="1100" dirty="0">
                <a:solidFill>
                  <a:schemeClr val="tx1"/>
                </a:solidFill>
                <a:ea typeface="Calibri" charset="0"/>
                <a:cs typeface="Calibri" charset="0"/>
              </a:rPr>
              <a:t>	For agent/broker training use only. Not for use with the public. 	©2017 Lincoln National Corporation</a:t>
            </a:r>
            <a:endParaRPr lang="en-US" sz="1100" dirty="0">
              <a:solidFill>
                <a:srgbClr val="000000"/>
              </a:solidFill>
              <a:ea typeface="Calibri" charset="0"/>
              <a:cs typeface="Calibri" charset="0"/>
            </a:endParaRPr>
          </a:p>
        </p:txBody>
      </p:sp>
      <p:pic>
        <p:nvPicPr>
          <p:cNvPr id="6" name="Picture 9" descr="Screen Shot 2014-10-02 at 9.50.02 AM.png">
            <a:extLst>
              <a:ext uri="{FF2B5EF4-FFF2-40B4-BE49-F238E27FC236}">
                <a16:creationId xmlns:a16="http://schemas.microsoft.com/office/drawing/2014/main" id="{0A0CA875-28DE-42D8-AF26-123CA11E6F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0" y="1012825"/>
            <a:ext cx="33020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LFG+YIC-A-color.ai">
            <a:extLst>
              <a:ext uri="{FF2B5EF4-FFF2-40B4-BE49-F238E27FC236}">
                <a16:creationId xmlns:a16="http://schemas.microsoft.com/office/drawing/2014/main" id="{C2E8FC98-2BBC-485B-858E-16577C97F86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3400" y="339725"/>
            <a:ext cx="17637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a:extLst>
              <a:ext uri="{FF2B5EF4-FFF2-40B4-BE49-F238E27FC236}">
                <a16:creationId xmlns:a16="http://schemas.microsoft.com/office/drawing/2014/main" id="{28841B6D-3EDC-4DAB-A8C7-F2AE01B3FB87}"/>
              </a:ext>
            </a:extLst>
          </p:cNvPr>
          <p:cNvSpPr>
            <a:spLocks noChangeArrowheads="1"/>
          </p:cNvSpPr>
          <p:nvPr userDrawn="1"/>
        </p:nvSpPr>
        <p:spPr bwMode="auto">
          <a:xfrm>
            <a:off x="533400" y="4991100"/>
            <a:ext cx="3619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100">
                <a:solidFill>
                  <a:schemeClr val="bg1"/>
                </a:solidFill>
              </a:rPr>
              <a:t>Products issued by:</a:t>
            </a:r>
          </a:p>
          <a:p>
            <a:r>
              <a:rPr lang="en-US" altLang="en-US" sz="1100">
                <a:solidFill>
                  <a:schemeClr val="bg1"/>
                </a:solidFill>
              </a:rPr>
              <a:t>The Lincoln National Life Insurance Company</a:t>
            </a:r>
          </a:p>
          <a:p>
            <a:r>
              <a:rPr lang="en-US" altLang="en-US" sz="1100">
                <a:solidFill>
                  <a:schemeClr val="bg1"/>
                </a:solidFill>
              </a:rPr>
              <a:t>Lincoln Life &amp; Annuity Company of New York</a:t>
            </a:r>
          </a:p>
        </p:txBody>
      </p:sp>
      <p:graphicFrame>
        <p:nvGraphicFramePr>
          <p:cNvPr id="9" name="Table 8">
            <a:extLst>
              <a:ext uri="{FF2B5EF4-FFF2-40B4-BE49-F238E27FC236}">
                <a16:creationId xmlns:a16="http://schemas.microsoft.com/office/drawing/2014/main" id="{46119C2E-A1E6-4121-948D-55F960A916FF}"/>
              </a:ext>
            </a:extLst>
          </p:cNvPr>
          <p:cNvGraphicFramePr>
            <a:graphicFrameLocks noGrp="1"/>
          </p:cNvGraphicFramePr>
          <p:nvPr/>
        </p:nvGraphicFramePr>
        <p:xfrm>
          <a:off x="533400" y="5648325"/>
          <a:ext cx="3619500" cy="685800"/>
        </p:xfrm>
        <a:graphic>
          <a:graphicData uri="http://schemas.openxmlformats.org/drawingml/2006/table">
            <a:tbl>
              <a:tblPr>
                <a:tableStyleId>{10A1B5D5-9B99-4C35-A422-299274C87663}</a:tableStyleId>
              </a:tblPr>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tblGrid>
              <a:tr h="0">
                <a:tc>
                  <a:txBody>
                    <a:bodyPr/>
                    <a:lstStyle/>
                    <a:p>
                      <a:pPr algn="ctr" rtl="0">
                        <a:spcAft>
                          <a:spcPts val="0"/>
                        </a:spcAft>
                      </a:pPr>
                      <a:r>
                        <a:rPr lang="en-US" sz="900" u="none" strike="noStrike" kern="1200" baseline="0" dirty="0">
                          <a:ln>
                            <a:noFill/>
                          </a:ln>
                          <a:solidFill>
                            <a:schemeClr val="bg1"/>
                          </a:solidFill>
                        </a:rPr>
                        <a:t>Not a deposit </a:t>
                      </a:r>
                    </a:p>
                  </a:txBody>
                  <a:tcPr marL="91422" marR="914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alpha val="2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ln>
                            <a:noFill/>
                          </a:ln>
                          <a:solidFill>
                            <a:schemeClr val="bg1"/>
                          </a:solidFill>
                        </a:rPr>
                        <a:t>Not FDIC-insured </a:t>
                      </a:r>
                    </a:p>
                  </a:txBody>
                  <a:tcPr marL="91422" marR="914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alpha val="2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ln>
                            <a:noFill/>
                          </a:ln>
                          <a:solidFill>
                            <a:schemeClr val="bg1"/>
                          </a:solidFill>
                        </a:rPr>
                        <a:t>May go down in value</a:t>
                      </a:r>
                    </a:p>
                  </a:txBody>
                  <a:tcPr marL="91422" marR="914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0"/>
                  </a:ext>
                </a:extLst>
              </a:tr>
              <a:tr h="193476">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ln>
                            <a:noFill/>
                          </a:ln>
                          <a:solidFill>
                            <a:schemeClr val="bg1"/>
                          </a:solidFill>
                        </a:rPr>
                        <a:t>Not guaranteed by any bank or savings association </a:t>
                      </a:r>
                    </a:p>
                  </a:txBody>
                  <a:tcPr marL="91422" marR="914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alpha val="2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strike="noStrike" kern="12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strike="noStrike" kern="12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93476">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u="none" strike="noStrike" kern="1200" baseline="0" dirty="0">
                          <a:ln>
                            <a:noFill/>
                          </a:ln>
                          <a:solidFill>
                            <a:schemeClr val="bg1"/>
                          </a:solidFill>
                        </a:rPr>
                        <a:t>Not insured by any federal government agency </a:t>
                      </a:r>
                    </a:p>
                  </a:txBody>
                  <a:tcPr marL="91422" marR="914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alpha val="2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0" name="Rectangle 9">
            <a:extLst>
              <a:ext uri="{FF2B5EF4-FFF2-40B4-BE49-F238E27FC236}">
                <a16:creationId xmlns:a16="http://schemas.microsoft.com/office/drawing/2014/main" id="{F96D0508-2AF0-47CD-94D1-5574939DD43A}"/>
              </a:ext>
            </a:extLst>
          </p:cNvPr>
          <p:cNvSpPr/>
          <p:nvPr userDrawn="1"/>
        </p:nvSpPr>
        <p:spPr>
          <a:xfrm>
            <a:off x="0" y="1535113"/>
            <a:ext cx="9144000" cy="16383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bwMode="black">
          <a:xfrm>
            <a:off x="533400" y="1556124"/>
            <a:ext cx="8229600" cy="983755"/>
          </a:xfrm>
          <a:prstGeom prst="rect">
            <a:avLst/>
          </a:prstGeom>
        </p:spPr>
        <p:txBody>
          <a:bodyPr lIns="0" anchor="b">
            <a:noAutofit/>
          </a:bodyPr>
          <a:lstStyle>
            <a:lvl1pPr algn="l">
              <a:lnSpc>
                <a:spcPts val="4200"/>
              </a:lnSpc>
              <a:defRPr sz="4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33400" y="2554068"/>
            <a:ext cx="8229600" cy="627197"/>
          </a:xfrm>
        </p:spPr>
        <p:txBody>
          <a:bodyPr>
            <a:normAutofit/>
          </a:bodyPr>
          <a:lstStyle>
            <a:lvl1pPr marL="0" indent="0" algn="l">
              <a:lnSpc>
                <a:spcPts val="2600"/>
              </a:lnSpc>
              <a:buNone/>
              <a:defRPr sz="2400" b="0">
                <a:solidFill>
                  <a:srgbClr val="98002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3795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854700"/>
          </a:xfrm>
        </p:spPr>
        <p:txBody>
          <a:bodyPr rtlCol="0">
            <a:normAutofit/>
          </a:bodyPr>
          <a:lstStyle/>
          <a:p>
            <a:pPr lvl="0"/>
            <a:endParaRPr lang="en-US" noProof="0"/>
          </a:p>
        </p:txBody>
      </p:sp>
      <p:sp>
        <p:nvSpPr>
          <p:cNvPr id="8" name="Text Placeholder 7"/>
          <p:cNvSpPr>
            <a:spLocks noGrp="1"/>
          </p:cNvSpPr>
          <p:nvPr>
            <p:ph type="body" sz="quarter" idx="10"/>
          </p:nvPr>
        </p:nvSpPr>
        <p:spPr>
          <a:xfrm>
            <a:off x="1876676" y="4277360"/>
            <a:ext cx="7267575" cy="1371600"/>
          </a:xfrm>
          <a:solidFill>
            <a:srgbClr val="DEEBEA"/>
          </a:solidFill>
        </p:spPr>
        <p:txBody>
          <a:bodyPr lIns="91440" anchor="ctr">
            <a:noAutofit/>
          </a:bodyPr>
          <a:lstStyle>
            <a:lvl1pPr marL="0" indent="0">
              <a:buNone/>
              <a:defRPr sz="2400" b="0">
                <a:solidFill>
                  <a:srgbClr val="5B9A98"/>
                </a:solidFill>
              </a:defRPr>
            </a:lvl1pPr>
            <a:lvl2pPr marL="228600" indent="0">
              <a:buNone/>
              <a:defRPr sz="2400" b="0">
                <a:solidFill>
                  <a:srgbClr val="5B9A98"/>
                </a:solidFill>
              </a:defRPr>
            </a:lvl2pPr>
            <a:lvl3pPr marL="457200" indent="0">
              <a:buNone/>
              <a:defRPr sz="2400" b="0">
                <a:solidFill>
                  <a:srgbClr val="5B9A98"/>
                </a:solidFill>
              </a:defRPr>
            </a:lvl3pPr>
            <a:lvl4pPr marL="685800" indent="0">
              <a:buNone/>
              <a:defRPr sz="2400" b="0">
                <a:solidFill>
                  <a:srgbClr val="5B9A98"/>
                </a:solidFill>
              </a:defRPr>
            </a:lvl4pPr>
            <a:lvl5pPr marL="914400" indent="0">
              <a:buNone/>
              <a:defRPr sz="2400" b="0">
                <a:solidFill>
                  <a:srgbClr val="5B9A9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4"/>
          </p:nvPr>
        </p:nvSpPr>
        <p:spPr>
          <a:xfrm>
            <a:off x="251" y="4277360"/>
            <a:ext cx="1876425" cy="1371600"/>
          </a:xfrm>
          <a:solidFill>
            <a:srgbClr val="5B9A98"/>
          </a:solidFill>
        </p:spPr>
        <p:txBody>
          <a:bodyPr rIns="0" anchor="ctr">
            <a:noAutofit/>
          </a:bodyPr>
          <a:lstStyle>
            <a:lvl1pPr marL="0" indent="0" algn="ctr">
              <a:buNone/>
              <a:defRPr sz="6400">
                <a:solidFill>
                  <a:schemeClr val="bg1"/>
                </a:solidFill>
              </a:defRPr>
            </a:lvl1pPr>
            <a:lvl2pPr algn="ctr">
              <a:defRPr sz="6400">
                <a:solidFill>
                  <a:schemeClr val="bg1"/>
                </a:solidFill>
              </a:defRPr>
            </a:lvl2pPr>
            <a:lvl3pPr algn="ctr">
              <a:defRPr sz="6400">
                <a:solidFill>
                  <a:schemeClr val="bg1"/>
                </a:solidFill>
              </a:defRPr>
            </a:lvl3pPr>
            <a:lvl4pPr algn="ctr">
              <a:defRPr sz="6400">
                <a:solidFill>
                  <a:schemeClr val="bg1"/>
                </a:solidFill>
              </a:defRPr>
            </a:lvl4pPr>
            <a:lvl5pPr algn="ctr">
              <a:defRPr sz="6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2637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6D2B38-DB6A-407B-8576-0F42792C235B}"/>
              </a:ext>
            </a:extLst>
          </p:cNvPr>
          <p:cNvSpPr/>
          <p:nvPr userDrawn="1"/>
        </p:nvSpPr>
        <p:spPr bwMode="invGray">
          <a:xfrm>
            <a:off x="0" y="295275"/>
            <a:ext cx="9144000" cy="639763"/>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8304F6EF-B299-4268-ADFB-E4A41F94E17D}"/>
              </a:ext>
            </a:extLst>
          </p:cNvPr>
          <p:cNvSpPr>
            <a:spLocks noChangeArrowheads="1"/>
          </p:cNvSpPr>
          <p:nvPr userDrawn="1"/>
        </p:nvSpPr>
        <p:spPr bwMode="gray">
          <a:xfrm>
            <a:off x="0" y="935038"/>
            <a:ext cx="9144000" cy="496570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3" name="Content Placeholder 2"/>
          <p:cNvSpPr>
            <a:spLocks noGrp="1"/>
          </p:cNvSpPr>
          <p:nvPr>
            <p:ph idx="1"/>
          </p:nvPr>
        </p:nvSpPr>
        <p:spPr>
          <a:xfrm>
            <a:off x="320040" y="1142999"/>
            <a:ext cx="8503920" cy="453938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2"/>
          <p:cNvSpPr>
            <a:spLocks noGrp="1"/>
          </p:cNvSpPr>
          <p:nvPr>
            <p:ph type="title"/>
          </p:nvPr>
        </p:nvSpPr>
        <p:spPr>
          <a:xfrm>
            <a:off x="320040" y="295273"/>
            <a:ext cx="8366760" cy="619127"/>
          </a:xfrm>
          <a:prstGeom prst="rect">
            <a:avLst/>
          </a:prstGeom>
        </p:spPr>
        <p:txBody>
          <a:bodyPr lIns="0" tIns="91440" rIns="0" bIns="0" anchor="ctr" anchorCtr="0"/>
          <a:lstStyle>
            <a:lvl1pPr>
              <a:lnSpc>
                <a:spcPts val="2200"/>
              </a:lnSpc>
              <a:defRPr/>
            </a:lvl1pPr>
          </a:lstStyle>
          <a:p>
            <a:r>
              <a:rPr lang="en-US" dirty="0"/>
              <a:t>Click to edit Master title style</a:t>
            </a:r>
          </a:p>
        </p:txBody>
      </p:sp>
    </p:spTree>
    <p:extLst>
      <p:ext uri="{BB962C8B-B14F-4D97-AF65-F5344CB8AC3E}">
        <p14:creationId xmlns:p14="http://schemas.microsoft.com/office/powerpoint/2010/main" val="357376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out Bottom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DB81D-6676-44DB-BAAE-D1A5260EC7A3}"/>
              </a:ext>
            </a:extLst>
          </p:cNvPr>
          <p:cNvSpPr/>
          <p:nvPr userDrawn="1"/>
        </p:nvSpPr>
        <p:spPr bwMode="invGray">
          <a:xfrm>
            <a:off x="0" y="295275"/>
            <a:ext cx="9144000" cy="639763"/>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20040" y="1142999"/>
            <a:ext cx="8503920" cy="453938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2"/>
          <p:cNvSpPr>
            <a:spLocks noGrp="1"/>
          </p:cNvSpPr>
          <p:nvPr>
            <p:ph type="title"/>
          </p:nvPr>
        </p:nvSpPr>
        <p:spPr>
          <a:xfrm>
            <a:off x="320040" y="295273"/>
            <a:ext cx="8366760" cy="619127"/>
          </a:xfrm>
          <a:prstGeom prst="rect">
            <a:avLst/>
          </a:prstGeom>
        </p:spPr>
        <p:txBody>
          <a:bodyPr lIns="0" tIns="91440" rIns="0" bIns="0" anchor="ctr" anchorCtr="0"/>
          <a:lstStyle>
            <a:lvl1pPr>
              <a:lnSpc>
                <a:spcPts val="2200"/>
              </a:lnSpc>
              <a:defRPr/>
            </a:lvl1pPr>
          </a:lstStyle>
          <a:p>
            <a:r>
              <a:rPr lang="en-US" dirty="0"/>
              <a:t>Click to edit Master title style</a:t>
            </a:r>
          </a:p>
        </p:txBody>
      </p:sp>
    </p:spTree>
    <p:extLst>
      <p:ext uri="{BB962C8B-B14F-4D97-AF65-F5344CB8AC3E}">
        <p14:creationId xmlns:p14="http://schemas.microsoft.com/office/powerpoint/2010/main" val="403627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AAB26-67BA-4E6D-A5D4-77BA997516D4}"/>
              </a:ext>
            </a:extLst>
          </p:cNvPr>
          <p:cNvSpPr/>
          <p:nvPr userDrawn="1"/>
        </p:nvSpPr>
        <p:spPr bwMode="invGray">
          <a:xfrm>
            <a:off x="0" y="295275"/>
            <a:ext cx="9144000" cy="639763"/>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D64841B4-82B9-4B2D-BDE6-68BD0641150F}"/>
              </a:ext>
            </a:extLst>
          </p:cNvPr>
          <p:cNvSpPr>
            <a:spLocks noChangeArrowheads="1"/>
          </p:cNvSpPr>
          <p:nvPr userDrawn="1"/>
        </p:nvSpPr>
        <p:spPr bwMode="gray">
          <a:xfrm>
            <a:off x="0" y="935038"/>
            <a:ext cx="9144000" cy="496570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3" name="Content Placeholder 2"/>
          <p:cNvSpPr>
            <a:spLocks noGrp="1"/>
          </p:cNvSpPr>
          <p:nvPr>
            <p:ph idx="1"/>
          </p:nvPr>
        </p:nvSpPr>
        <p:spPr>
          <a:xfrm>
            <a:off x="320040" y="1142999"/>
            <a:ext cx="8503920" cy="453938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2"/>
          <p:cNvSpPr>
            <a:spLocks noGrp="1"/>
          </p:cNvSpPr>
          <p:nvPr>
            <p:ph type="title"/>
          </p:nvPr>
        </p:nvSpPr>
        <p:spPr>
          <a:xfrm>
            <a:off x="320040" y="295273"/>
            <a:ext cx="8366760" cy="619127"/>
          </a:xfrm>
          <a:prstGeom prst="rect">
            <a:avLst/>
          </a:prstGeom>
        </p:spPr>
        <p:txBody>
          <a:bodyPr lIns="0" tIns="91440" rIns="0" bIns="0" anchor="ctr" anchorCtr="0"/>
          <a:lstStyle>
            <a:lvl1pPr>
              <a:lnSpc>
                <a:spcPts val="2200"/>
              </a:lnSpc>
              <a:defRPr/>
            </a:lvl1pPr>
          </a:lstStyle>
          <a:p>
            <a:r>
              <a:rPr lang="en-US" dirty="0"/>
              <a:t>Click to edit Master title style</a:t>
            </a:r>
          </a:p>
        </p:txBody>
      </p:sp>
    </p:spTree>
    <p:extLst>
      <p:ext uri="{BB962C8B-B14F-4D97-AF65-F5344CB8AC3E}">
        <p14:creationId xmlns:p14="http://schemas.microsoft.com/office/powerpoint/2010/main" val="54283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2BC780-5BA6-4C9E-BC48-EADFECFFAD6D}"/>
              </a:ext>
            </a:extLst>
          </p:cNvPr>
          <p:cNvSpPr/>
          <p:nvPr userDrawn="1"/>
        </p:nvSpPr>
        <p:spPr bwMode="invGray">
          <a:xfrm>
            <a:off x="0" y="295275"/>
            <a:ext cx="9144000" cy="639763"/>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3EA5CDE6-8CAD-4B16-BB93-778804DD0923}"/>
              </a:ext>
            </a:extLst>
          </p:cNvPr>
          <p:cNvSpPr>
            <a:spLocks noChangeArrowheads="1"/>
          </p:cNvSpPr>
          <p:nvPr userDrawn="1"/>
        </p:nvSpPr>
        <p:spPr bwMode="gray">
          <a:xfrm>
            <a:off x="0" y="935038"/>
            <a:ext cx="9144000" cy="496570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6" name="Title 2"/>
          <p:cNvSpPr>
            <a:spLocks noGrp="1"/>
          </p:cNvSpPr>
          <p:nvPr>
            <p:ph type="title"/>
          </p:nvPr>
        </p:nvSpPr>
        <p:spPr>
          <a:xfrm>
            <a:off x="320040" y="295273"/>
            <a:ext cx="8366760" cy="619127"/>
          </a:xfrm>
          <a:prstGeom prst="rect">
            <a:avLst/>
          </a:prstGeom>
        </p:spPr>
        <p:txBody>
          <a:bodyPr lIns="0" tIns="91440" rIns="0" bIns="0" anchor="ctr" anchorCtr="0"/>
          <a:lstStyle>
            <a:lvl1pPr>
              <a:lnSpc>
                <a:spcPts val="2200"/>
              </a:lnSpc>
              <a:defRPr/>
            </a:lvl1pPr>
          </a:lstStyle>
          <a:p>
            <a:r>
              <a:rPr lang="en-US" dirty="0"/>
              <a:t>Click to edit Master title style</a:t>
            </a:r>
          </a:p>
        </p:txBody>
      </p:sp>
      <p:sp>
        <p:nvSpPr>
          <p:cNvPr id="5" name="Text Placeholder 4"/>
          <p:cNvSpPr>
            <a:spLocks noGrp="1"/>
          </p:cNvSpPr>
          <p:nvPr>
            <p:ph type="body" sz="quarter" idx="10"/>
          </p:nvPr>
        </p:nvSpPr>
        <p:spPr>
          <a:xfrm>
            <a:off x="320675" y="1062038"/>
            <a:ext cx="8391525" cy="1097280"/>
          </a:xfrm>
          <a:solidFill>
            <a:srgbClr val="00849E"/>
          </a:solidFill>
        </p:spPr>
        <p:txBody>
          <a:bodyPr anchor="ctr">
            <a:noAutofit/>
          </a:bodyPr>
          <a:lstStyle>
            <a:lvl1pPr marL="2855913" indent="0">
              <a:buNone/>
              <a:defRPr sz="2200" b="0">
                <a:solidFill>
                  <a:schemeClr val="bg1"/>
                </a:solidFill>
              </a:defRPr>
            </a:lvl1pPr>
            <a:lvl2pPr marL="2855913" indent="0">
              <a:defRPr sz="2200" b="0">
                <a:solidFill>
                  <a:schemeClr val="bg1"/>
                </a:solidFill>
              </a:defRPr>
            </a:lvl2pPr>
            <a:lvl3pPr marL="2855913" indent="0">
              <a:defRPr sz="2200" b="0">
                <a:solidFill>
                  <a:schemeClr val="bg1"/>
                </a:solidFill>
              </a:defRPr>
            </a:lvl3pPr>
            <a:lvl4pPr marL="2855913" indent="0">
              <a:defRPr sz="2200" b="0">
                <a:solidFill>
                  <a:schemeClr val="bg1"/>
                </a:solidFill>
              </a:defRPr>
            </a:lvl4pPr>
            <a:lvl5pPr marL="2855913" indent="0">
              <a:defRPr sz="22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7"/>
          <p:cNvSpPr>
            <a:spLocks noGrp="1"/>
          </p:cNvSpPr>
          <p:nvPr>
            <p:ph type="pic" sz="quarter" idx="11"/>
          </p:nvPr>
        </p:nvSpPr>
        <p:spPr>
          <a:xfrm>
            <a:off x="320675" y="1062038"/>
            <a:ext cx="2651125" cy="1097280"/>
          </a:xfrm>
        </p:spPr>
        <p:txBody>
          <a:bodyPr rtlCol="0">
            <a:normAutofit/>
          </a:bodyPr>
          <a:lstStyle/>
          <a:p>
            <a:pPr lvl="0"/>
            <a:endParaRPr lang="en-US" noProof="0"/>
          </a:p>
        </p:txBody>
      </p:sp>
      <p:sp>
        <p:nvSpPr>
          <p:cNvPr id="19" name="Text Placeholder 4"/>
          <p:cNvSpPr>
            <a:spLocks noGrp="1"/>
          </p:cNvSpPr>
          <p:nvPr>
            <p:ph type="body" sz="quarter" idx="12"/>
          </p:nvPr>
        </p:nvSpPr>
        <p:spPr>
          <a:xfrm>
            <a:off x="320675" y="4635817"/>
            <a:ext cx="8391525" cy="1097280"/>
          </a:xfrm>
          <a:solidFill>
            <a:srgbClr val="98002E"/>
          </a:solidFill>
        </p:spPr>
        <p:txBody>
          <a:bodyPr anchor="ctr">
            <a:noAutofit/>
          </a:bodyPr>
          <a:lstStyle>
            <a:lvl1pPr marL="2855913" indent="0">
              <a:buNone/>
              <a:defRPr sz="2200" b="0">
                <a:solidFill>
                  <a:schemeClr val="bg1"/>
                </a:solidFill>
              </a:defRPr>
            </a:lvl1pPr>
            <a:lvl2pPr marL="2855913" indent="0">
              <a:defRPr sz="2200" b="0">
                <a:solidFill>
                  <a:schemeClr val="bg1"/>
                </a:solidFill>
              </a:defRPr>
            </a:lvl2pPr>
            <a:lvl3pPr marL="2855913" indent="0">
              <a:defRPr sz="2200" b="0">
                <a:solidFill>
                  <a:schemeClr val="bg1"/>
                </a:solidFill>
              </a:defRPr>
            </a:lvl3pPr>
            <a:lvl4pPr marL="2855913" indent="0">
              <a:defRPr sz="2200" b="0">
                <a:solidFill>
                  <a:schemeClr val="bg1"/>
                </a:solidFill>
              </a:defRPr>
            </a:lvl4pPr>
            <a:lvl5pPr marL="2855913" indent="0">
              <a:defRPr sz="22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7"/>
          <p:cNvSpPr>
            <a:spLocks noGrp="1"/>
          </p:cNvSpPr>
          <p:nvPr>
            <p:ph type="pic" sz="quarter" idx="13"/>
          </p:nvPr>
        </p:nvSpPr>
        <p:spPr>
          <a:xfrm>
            <a:off x="320675" y="4635817"/>
            <a:ext cx="2651125" cy="1097280"/>
          </a:xfrm>
        </p:spPr>
        <p:txBody>
          <a:bodyPr rtlCol="0">
            <a:normAutofit/>
          </a:bodyPr>
          <a:lstStyle/>
          <a:p>
            <a:pPr lvl="0"/>
            <a:endParaRPr lang="en-US" noProof="0" dirty="0"/>
          </a:p>
        </p:txBody>
      </p:sp>
      <p:sp>
        <p:nvSpPr>
          <p:cNvPr id="21" name="Text Placeholder 4"/>
          <p:cNvSpPr>
            <a:spLocks noGrp="1"/>
          </p:cNvSpPr>
          <p:nvPr>
            <p:ph type="body" sz="quarter" idx="14"/>
          </p:nvPr>
        </p:nvSpPr>
        <p:spPr>
          <a:xfrm>
            <a:off x="320675" y="2253298"/>
            <a:ext cx="8391525" cy="1097280"/>
          </a:xfrm>
          <a:solidFill>
            <a:srgbClr val="DF8C19"/>
          </a:solidFill>
        </p:spPr>
        <p:txBody>
          <a:bodyPr anchor="ctr">
            <a:noAutofit/>
          </a:bodyPr>
          <a:lstStyle>
            <a:lvl1pPr marL="2855913" indent="0">
              <a:buNone/>
              <a:defRPr sz="2200" b="0">
                <a:solidFill>
                  <a:schemeClr val="bg1"/>
                </a:solidFill>
              </a:defRPr>
            </a:lvl1pPr>
            <a:lvl2pPr marL="2855913" indent="0">
              <a:defRPr sz="2200" b="0">
                <a:solidFill>
                  <a:schemeClr val="bg1"/>
                </a:solidFill>
              </a:defRPr>
            </a:lvl2pPr>
            <a:lvl3pPr marL="2855913" indent="0">
              <a:defRPr sz="2200" b="0">
                <a:solidFill>
                  <a:schemeClr val="bg1"/>
                </a:solidFill>
              </a:defRPr>
            </a:lvl3pPr>
            <a:lvl4pPr marL="2855913" indent="0">
              <a:defRPr sz="2200" b="0">
                <a:solidFill>
                  <a:schemeClr val="bg1"/>
                </a:solidFill>
              </a:defRPr>
            </a:lvl4pPr>
            <a:lvl5pPr marL="2855913" indent="0">
              <a:defRPr sz="22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7"/>
          <p:cNvSpPr>
            <a:spLocks noGrp="1"/>
          </p:cNvSpPr>
          <p:nvPr>
            <p:ph type="pic" sz="quarter" idx="15"/>
          </p:nvPr>
        </p:nvSpPr>
        <p:spPr>
          <a:xfrm>
            <a:off x="320675" y="2253298"/>
            <a:ext cx="2651125" cy="1097280"/>
          </a:xfrm>
        </p:spPr>
        <p:txBody>
          <a:bodyPr rtlCol="0">
            <a:normAutofit/>
          </a:bodyPr>
          <a:lstStyle/>
          <a:p>
            <a:pPr lvl="0"/>
            <a:endParaRPr lang="en-US" noProof="0"/>
          </a:p>
        </p:txBody>
      </p:sp>
      <p:sp>
        <p:nvSpPr>
          <p:cNvPr id="23" name="Text Placeholder 4"/>
          <p:cNvSpPr>
            <a:spLocks noGrp="1"/>
          </p:cNvSpPr>
          <p:nvPr>
            <p:ph type="body" sz="quarter" idx="16"/>
          </p:nvPr>
        </p:nvSpPr>
        <p:spPr>
          <a:xfrm>
            <a:off x="320675" y="3444558"/>
            <a:ext cx="8391525" cy="1097280"/>
          </a:xfrm>
          <a:solidFill>
            <a:srgbClr val="786558"/>
          </a:solidFill>
        </p:spPr>
        <p:txBody>
          <a:bodyPr anchor="ctr">
            <a:noAutofit/>
          </a:bodyPr>
          <a:lstStyle>
            <a:lvl1pPr marL="2855913" indent="0">
              <a:buNone/>
              <a:defRPr sz="2200" b="0">
                <a:solidFill>
                  <a:schemeClr val="bg1"/>
                </a:solidFill>
              </a:defRPr>
            </a:lvl1pPr>
            <a:lvl2pPr marL="2855913" indent="0">
              <a:defRPr sz="2200" b="0">
                <a:solidFill>
                  <a:schemeClr val="bg1"/>
                </a:solidFill>
              </a:defRPr>
            </a:lvl2pPr>
            <a:lvl3pPr marL="2855913" indent="0">
              <a:defRPr sz="2200" b="0">
                <a:solidFill>
                  <a:schemeClr val="bg1"/>
                </a:solidFill>
              </a:defRPr>
            </a:lvl3pPr>
            <a:lvl4pPr marL="2855913" indent="0">
              <a:defRPr sz="2200" b="0">
                <a:solidFill>
                  <a:schemeClr val="bg1"/>
                </a:solidFill>
              </a:defRPr>
            </a:lvl4pPr>
            <a:lvl5pPr marL="2855913" indent="0">
              <a:defRPr sz="22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17"/>
          <p:cNvSpPr>
            <a:spLocks noGrp="1"/>
          </p:cNvSpPr>
          <p:nvPr>
            <p:ph type="pic" sz="quarter" idx="17"/>
          </p:nvPr>
        </p:nvSpPr>
        <p:spPr>
          <a:xfrm>
            <a:off x="320675" y="3444558"/>
            <a:ext cx="2651125" cy="1097280"/>
          </a:xfrm>
        </p:spPr>
        <p:txBody>
          <a:bodyPr rtlCol="0">
            <a:normAutofit/>
          </a:bodyPr>
          <a:lstStyle/>
          <a:p>
            <a:pPr lvl="0"/>
            <a:endParaRPr lang="en-US" noProof="0"/>
          </a:p>
        </p:txBody>
      </p:sp>
    </p:spTree>
    <p:extLst>
      <p:ext uri="{BB962C8B-B14F-4D97-AF65-F5344CB8AC3E}">
        <p14:creationId xmlns:p14="http://schemas.microsoft.com/office/powerpoint/2010/main" val="399920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EDD94A-E69B-4DB1-BC00-395802DA4884}"/>
              </a:ext>
            </a:extLst>
          </p:cNvPr>
          <p:cNvSpPr/>
          <p:nvPr userDrawn="1"/>
        </p:nvSpPr>
        <p:spPr bwMode="invGray">
          <a:xfrm>
            <a:off x="0" y="295275"/>
            <a:ext cx="9144000" cy="639763"/>
          </a:xfrm>
          <a:prstGeom prst="rect">
            <a:avLst/>
          </a:prstGeom>
          <a:solidFill>
            <a:srgbClr val="575E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B2421934-2BFF-424D-BE9C-CD30F5D16A5C}"/>
              </a:ext>
            </a:extLst>
          </p:cNvPr>
          <p:cNvSpPr>
            <a:spLocks noChangeArrowheads="1"/>
          </p:cNvSpPr>
          <p:nvPr userDrawn="1"/>
        </p:nvSpPr>
        <p:spPr bwMode="gray">
          <a:xfrm>
            <a:off x="0" y="935038"/>
            <a:ext cx="9144000" cy="4965700"/>
          </a:xfrm>
          <a:prstGeom prst="rect">
            <a:avLst/>
          </a:prstGeom>
          <a:solidFill>
            <a:srgbClr val="FFFFFF"/>
          </a:solidFill>
          <a:ln>
            <a:noFill/>
          </a:ln>
          <a:effectLst>
            <a:outerShdw blurRad="222250" dist="114300" dir="3600004" rotWithShape="0">
              <a:srgbClr val="808080">
                <a:alpha val="40000"/>
              </a:srgbClr>
            </a:outerShdw>
          </a:effectLst>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6" name="Title 2"/>
          <p:cNvSpPr>
            <a:spLocks noGrp="1"/>
          </p:cNvSpPr>
          <p:nvPr>
            <p:ph type="title"/>
          </p:nvPr>
        </p:nvSpPr>
        <p:spPr>
          <a:xfrm>
            <a:off x="320040" y="295273"/>
            <a:ext cx="8366760" cy="619127"/>
          </a:xfrm>
          <a:prstGeom prst="rect">
            <a:avLst/>
          </a:prstGeom>
        </p:spPr>
        <p:txBody>
          <a:bodyPr lIns="0" tIns="91440" rIns="0" bIns="0" anchor="ctr" anchorCtr="0"/>
          <a:lstStyle>
            <a:lvl1pPr>
              <a:lnSpc>
                <a:spcPts val="2200"/>
              </a:lnSpc>
              <a:defRPr/>
            </a:lvl1pPr>
          </a:lstStyle>
          <a:p>
            <a:r>
              <a:rPr lang="en-US" dirty="0"/>
              <a:t>Click to edit Master title style</a:t>
            </a:r>
          </a:p>
        </p:txBody>
      </p:sp>
      <p:sp>
        <p:nvSpPr>
          <p:cNvPr id="5" name="Text Placeholder 4"/>
          <p:cNvSpPr>
            <a:spLocks noGrp="1"/>
          </p:cNvSpPr>
          <p:nvPr>
            <p:ph type="body" sz="quarter" idx="10"/>
          </p:nvPr>
        </p:nvSpPr>
        <p:spPr>
          <a:xfrm>
            <a:off x="320675" y="1062037"/>
            <a:ext cx="8391525" cy="877824"/>
          </a:xfrm>
          <a:solidFill>
            <a:srgbClr val="00849E"/>
          </a:solidFill>
        </p:spPr>
        <p:txBody>
          <a:bodyPr anchor="ctr">
            <a:noAutofit/>
          </a:bodyPr>
          <a:lstStyle>
            <a:lvl1pPr marL="2855913" indent="0">
              <a:buNone/>
              <a:defRPr sz="2200" b="0">
                <a:solidFill>
                  <a:schemeClr val="bg1"/>
                </a:solidFill>
              </a:defRPr>
            </a:lvl1pPr>
            <a:lvl2pPr marL="2855913" indent="0">
              <a:defRPr sz="2200" b="0">
                <a:solidFill>
                  <a:schemeClr val="bg1"/>
                </a:solidFill>
              </a:defRPr>
            </a:lvl2pPr>
            <a:lvl3pPr marL="2855913" indent="0">
              <a:defRPr sz="2200" b="0">
                <a:solidFill>
                  <a:schemeClr val="bg1"/>
                </a:solidFill>
              </a:defRPr>
            </a:lvl3pPr>
            <a:lvl4pPr marL="2855913" indent="0">
              <a:defRPr sz="2200" b="0">
                <a:solidFill>
                  <a:schemeClr val="bg1"/>
                </a:solidFill>
              </a:defRPr>
            </a:lvl4pPr>
            <a:lvl5pPr marL="2855913" indent="0">
              <a:defRPr sz="22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p:cNvSpPr>
            <a:spLocks noGrp="1"/>
          </p:cNvSpPr>
          <p:nvPr>
            <p:ph type="body" sz="quarter" idx="12"/>
          </p:nvPr>
        </p:nvSpPr>
        <p:spPr>
          <a:xfrm>
            <a:off x="320675" y="3920332"/>
            <a:ext cx="8391525" cy="877824"/>
          </a:xfrm>
          <a:solidFill>
            <a:srgbClr val="98002E"/>
          </a:solidFill>
        </p:spPr>
        <p:txBody>
          <a:bodyPr anchor="ctr">
            <a:noAutofit/>
          </a:bodyPr>
          <a:lstStyle>
            <a:lvl1pPr marL="2855913" indent="0">
              <a:buNone/>
              <a:defRPr sz="2200" b="0">
                <a:solidFill>
                  <a:schemeClr val="bg1"/>
                </a:solidFill>
              </a:defRPr>
            </a:lvl1pPr>
            <a:lvl2pPr marL="2855913" indent="0">
              <a:defRPr sz="2200" b="0">
                <a:solidFill>
                  <a:schemeClr val="bg1"/>
                </a:solidFill>
              </a:defRPr>
            </a:lvl2pPr>
            <a:lvl3pPr marL="2855913" indent="0">
              <a:defRPr sz="2200" b="0">
                <a:solidFill>
                  <a:schemeClr val="bg1"/>
                </a:solidFill>
              </a:defRPr>
            </a:lvl3pPr>
            <a:lvl4pPr marL="2855913" indent="0">
              <a:defRPr sz="2200" b="0">
                <a:solidFill>
                  <a:schemeClr val="bg1"/>
                </a:solidFill>
              </a:defRPr>
            </a:lvl4pPr>
            <a:lvl5pPr marL="2855913" indent="0">
              <a:defRPr sz="22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14"/>
          </p:nvPr>
        </p:nvSpPr>
        <p:spPr>
          <a:xfrm>
            <a:off x="320675" y="2015296"/>
            <a:ext cx="8391525" cy="877824"/>
          </a:xfrm>
          <a:solidFill>
            <a:srgbClr val="DF8C19"/>
          </a:solidFill>
        </p:spPr>
        <p:txBody>
          <a:bodyPr anchor="ctr">
            <a:noAutofit/>
          </a:bodyPr>
          <a:lstStyle>
            <a:lvl1pPr marL="2855913" indent="0">
              <a:buNone/>
              <a:defRPr sz="2200" b="0">
                <a:solidFill>
                  <a:schemeClr val="bg1"/>
                </a:solidFill>
              </a:defRPr>
            </a:lvl1pPr>
            <a:lvl2pPr marL="2855913" indent="0">
              <a:defRPr sz="2200" b="0">
                <a:solidFill>
                  <a:schemeClr val="bg1"/>
                </a:solidFill>
              </a:defRPr>
            </a:lvl2pPr>
            <a:lvl3pPr marL="2855913" indent="0">
              <a:defRPr sz="2200" b="0">
                <a:solidFill>
                  <a:schemeClr val="bg1"/>
                </a:solidFill>
              </a:defRPr>
            </a:lvl3pPr>
            <a:lvl4pPr marL="2855913" indent="0">
              <a:defRPr sz="2200" b="0">
                <a:solidFill>
                  <a:schemeClr val="bg1"/>
                </a:solidFill>
              </a:defRPr>
            </a:lvl4pPr>
            <a:lvl5pPr marL="2855913" indent="0">
              <a:defRPr sz="22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4"/>
          <p:cNvSpPr>
            <a:spLocks noGrp="1"/>
          </p:cNvSpPr>
          <p:nvPr>
            <p:ph type="body" sz="quarter" idx="16"/>
          </p:nvPr>
        </p:nvSpPr>
        <p:spPr>
          <a:xfrm>
            <a:off x="320675" y="2968555"/>
            <a:ext cx="8391525" cy="877824"/>
          </a:xfrm>
          <a:solidFill>
            <a:srgbClr val="786558"/>
          </a:solidFill>
        </p:spPr>
        <p:txBody>
          <a:bodyPr anchor="ctr">
            <a:noAutofit/>
          </a:bodyPr>
          <a:lstStyle>
            <a:lvl1pPr marL="2855913" indent="0">
              <a:buNone/>
              <a:defRPr sz="2200" b="0">
                <a:solidFill>
                  <a:schemeClr val="bg1"/>
                </a:solidFill>
              </a:defRPr>
            </a:lvl1pPr>
            <a:lvl2pPr marL="2855913" indent="0">
              <a:defRPr sz="2200" b="0">
                <a:solidFill>
                  <a:schemeClr val="bg1"/>
                </a:solidFill>
              </a:defRPr>
            </a:lvl2pPr>
            <a:lvl3pPr marL="2855913" indent="0">
              <a:defRPr sz="2200" b="0">
                <a:solidFill>
                  <a:schemeClr val="bg1"/>
                </a:solidFill>
              </a:defRPr>
            </a:lvl3pPr>
            <a:lvl4pPr marL="2855913" indent="0">
              <a:defRPr sz="2200" b="0">
                <a:solidFill>
                  <a:schemeClr val="bg1"/>
                </a:solidFill>
              </a:defRPr>
            </a:lvl4pPr>
            <a:lvl5pPr marL="2855913" indent="0">
              <a:defRPr sz="22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18"/>
          </p:nvPr>
        </p:nvSpPr>
        <p:spPr>
          <a:xfrm>
            <a:off x="320675" y="4875075"/>
            <a:ext cx="8391525" cy="877824"/>
          </a:xfrm>
          <a:solidFill>
            <a:srgbClr val="5B9A98"/>
          </a:solidFill>
        </p:spPr>
        <p:txBody>
          <a:bodyPr anchor="ctr">
            <a:noAutofit/>
          </a:bodyPr>
          <a:lstStyle>
            <a:lvl1pPr marL="2855913" indent="0">
              <a:buNone/>
              <a:defRPr sz="2200" b="0">
                <a:solidFill>
                  <a:schemeClr val="bg1"/>
                </a:solidFill>
              </a:defRPr>
            </a:lvl1pPr>
            <a:lvl2pPr marL="2855913" indent="0">
              <a:defRPr sz="2200" b="0">
                <a:solidFill>
                  <a:schemeClr val="bg1"/>
                </a:solidFill>
              </a:defRPr>
            </a:lvl2pPr>
            <a:lvl3pPr marL="2855913" indent="0">
              <a:defRPr sz="2200" b="0">
                <a:solidFill>
                  <a:schemeClr val="bg1"/>
                </a:solidFill>
              </a:defRPr>
            </a:lvl3pPr>
            <a:lvl4pPr marL="2855913" indent="0">
              <a:defRPr sz="2200" b="0">
                <a:solidFill>
                  <a:schemeClr val="bg1"/>
                </a:solidFill>
              </a:defRPr>
            </a:lvl4pPr>
            <a:lvl5pPr marL="2855913" indent="0">
              <a:defRPr sz="22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7"/>
          <p:cNvSpPr>
            <a:spLocks noGrp="1"/>
          </p:cNvSpPr>
          <p:nvPr>
            <p:ph type="pic" sz="quarter" idx="11"/>
          </p:nvPr>
        </p:nvSpPr>
        <p:spPr>
          <a:xfrm>
            <a:off x="320675" y="1062038"/>
            <a:ext cx="2651125" cy="877824"/>
          </a:xfrm>
        </p:spPr>
        <p:txBody>
          <a:bodyPr rtlCol="0">
            <a:normAutofit/>
          </a:bodyPr>
          <a:lstStyle/>
          <a:p>
            <a:pPr lvl="0"/>
            <a:endParaRPr lang="en-US" noProof="0" dirty="0"/>
          </a:p>
        </p:txBody>
      </p:sp>
      <p:sp>
        <p:nvSpPr>
          <p:cNvPr id="22" name="Picture Placeholder 17"/>
          <p:cNvSpPr>
            <a:spLocks noGrp="1"/>
          </p:cNvSpPr>
          <p:nvPr>
            <p:ph type="pic" sz="quarter" idx="15"/>
          </p:nvPr>
        </p:nvSpPr>
        <p:spPr>
          <a:xfrm>
            <a:off x="320675" y="3920332"/>
            <a:ext cx="2651125" cy="877824"/>
          </a:xfrm>
        </p:spPr>
        <p:txBody>
          <a:bodyPr rtlCol="0">
            <a:normAutofit/>
          </a:bodyPr>
          <a:lstStyle/>
          <a:p>
            <a:pPr lvl="0"/>
            <a:endParaRPr lang="en-US" noProof="0" dirty="0"/>
          </a:p>
        </p:txBody>
      </p:sp>
      <p:sp>
        <p:nvSpPr>
          <p:cNvPr id="24" name="Picture Placeholder 17"/>
          <p:cNvSpPr>
            <a:spLocks noGrp="1"/>
          </p:cNvSpPr>
          <p:nvPr>
            <p:ph type="pic" sz="quarter" idx="17"/>
          </p:nvPr>
        </p:nvSpPr>
        <p:spPr>
          <a:xfrm>
            <a:off x="320675" y="2015296"/>
            <a:ext cx="2651125" cy="877824"/>
          </a:xfrm>
        </p:spPr>
        <p:txBody>
          <a:bodyPr rtlCol="0">
            <a:normAutofit/>
          </a:bodyPr>
          <a:lstStyle/>
          <a:p>
            <a:pPr lvl="0"/>
            <a:endParaRPr lang="en-US" noProof="0" dirty="0"/>
          </a:p>
        </p:txBody>
      </p:sp>
      <p:sp>
        <p:nvSpPr>
          <p:cNvPr id="15" name="Picture Placeholder 17"/>
          <p:cNvSpPr>
            <a:spLocks noGrp="1"/>
          </p:cNvSpPr>
          <p:nvPr>
            <p:ph type="pic" sz="quarter" idx="19"/>
          </p:nvPr>
        </p:nvSpPr>
        <p:spPr>
          <a:xfrm>
            <a:off x="320675" y="2968555"/>
            <a:ext cx="2651125" cy="877824"/>
          </a:xfrm>
        </p:spPr>
        <p:txBody>
          <a:bodyPr rtlCol="0">
            <a:normAutofit/>
          </a:bodyPr>
          <a:lstStyle/>
          <a:p>
            <a:pPr lvl="0"/>
            <a:endParaRPr lang="en-US" noProof="0"/>
          </a:p>
        </p:txBody>
      </p:sp>
      <p:sp>
        <p:nvSpPr>
          <p:cNvPr id="16" name="Picture Placeholder 17"/>
          <p:cNvSpPr>
            <a:spLocks noGrp="1"/>
          </p:cNvSpPr>
          <p:nvPr>
            <p:ph type="pic" sz="quarter" idx="20"/>
          </p:nvPr>
        </p:nvSpPr>
        <p:spPr>
          <a:xfrm>
            <a:off x="320675" y="4873593"/>
            <a:ext cx="2651125" cy="877824"/>
          </a:xfrm>
        </p:spPr>
        <p:txBody>
          <a:bodyPr rtlCol="0">
            <a:normAutofit/>
          </a:bodyPr>
          <a:lstStyle/>
          <a:p>
            <a:pPr lvl="0"/>
            <a:endParaRPr lang="en-US" noProof="0"/>
          </a:p>
        </p:txBody>
      </p:sp>
    </p:spTree>
    <p:extLst>
      <p:ext uri="{BB962C8B-B14F-4D97-AF65-F5344CB8AC3E}">
        <p14:creationId xmlns:p14="http://schemas.microsoft.com/office/powerpoint/2010/main" val="218416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ide (Red)">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854700"/>
          </a:xfrm>
        </p:spPr>
        <p:txBody>
          <a:bodyPr rtlCol="0">
            <a:normAutofit/>
          </a:bodyPr>
          <a:lstStyle/>
          <a:p>
            <a:pPr lvl="0"/>
            <a:endParaRPr lang="en-US" noProof="0"/>
          </a:p>
        </p:txBody>
      </p:sp>
      <p:sp>
        <p:nvSpPr>
          <p:cNvPr id="8" name="Text Placeholder 7"/>
          <p:cNvSpPr>
            <a:spLocks noGrp="1"/>
          </p:cNvSpPr>
          <p:nvPr>
            <p:ph type="body" sz="quarter" idx="10"/>
          </p:nvPr>
        </p:nvSpPr>
        <p:spPr>
          <a:xfrm>
            <a:off x="1876676" y="4277360"/>
            <a:ext cx="7267575" cy="1371600"/>
          </a:xfrm>
          <a:solidFill>
            <a:srgbClr val="EFD7DE"/>
          </a:solidFill>
        </p:spPr>
        <p:txBody>
          <a:bodyPr lIns="91440" anchor="ctr">
            <a:noAutofit/>
          </a:bodyPr>
          <a:lstStyle>
            <a:lvl1pPr marL="0" indent="0">
              <a:buNone/>
              <a:defRPr sz="2400" b="0">
                <a:solidFill>
                  <a:srgbClr val="98002E"/>
                </a:solidFill>
              </a:defRPr>
            </a:lvl1pPr>
            <a:lvl2pPr marL="228600" indent="0">
              <a:buNone/>
              <a:defRPr sz="2400" b="0">
                <a:solidFill>
                  <a:srgbClr val="98002E"/>
                </a:solidFill>
              </a:defRPr>
            </a:lvl2pPr>
            <a:lvl3pPr marL="457200" indent="0">
              <a:buNone/>
              <a:defRPr sz="2400" b="0">
                <a:solidFill>
                  <a:srgbClr val="98002E"/>
                </a:solidFill>
              </a:defRPr>
            </a:lvl3pPr>
            <a:lvl4pPr marL="685800" indent="0">
              <a:buNone/>
              <a:defRPr sz="2400" b="0">
                <a:solidFill>
                  <a:srgbClr val="98002E"/>
                </a:solidFill>
              </a:defRPr>
            </a:lvl4pPr>
            <a:lvl5pPr marL="914400" indent="0">
              <a:buNone/>
              <a:defRPr sz="2400" b="0">
                <a:solidFill>
                  <a:srgbClr val="98002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4"/>
          </p:nvPr>
        </p:nvSpPr>
        <p:spPr>
          <a:xfrm>
            <a:off x="251" y="4277360"/>
            <a:ext cx="1876425" cy="1371600"/>
          </a:xfrm>
          <a:solidFill>
            <a:srgbClr val="98002E"/>
          </a:solidFill>
        </p:spPr>
        <p:txBody>
          <a:bodyPr rIns="0" anchor="ctr">
            <a:noAutofit/>
          </a:bodyPr>
          <a:lstStyle>
            <a:lvl1pPr marL="0" indent="0" algn="ctr">
              <a:buNone/>
              <a:defRPr sz="6400">
                <a:solidFill>
                  <a:schemeClr val="bg1"/>
                </a:solidFill>
              </a:defRPr>
            </a:lvl1pPr>
            <a:lvl2pPr algn="ctr">
              <a:defRPr sz="6400">
                <a:solidFill>
                  <a:schemeClr val="bg1"/>
                </a:solidFill>
              </a:defRPr>
            </a:lvl2pPr>
            <a:lvl3pPr algn="ctr">
              <a:defRPr sz="6400">
                <a:solidFill>
                  <a:schemeClr val="bg1"/>
                </a:solidFill>
              </a:defRPr>
            </a:lvl3pPr>
            <a:lvl4pPr algn="ctr">
              <a:defRPr sz="6400">
                <a:solidFill>
                  <a:schemeClr val="bg1"/>
                </a:solidFill>
              </a:defRPr>
            </a:lvl4pPr>
            <a:lvl5pPr algn="ctr">
              <a:defRPr sz="6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0487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r (Mustard)">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854700"/>
          </a:xfrm>
        </p:spPr>
        <p:txBody>
          <a:bodyPr rtlCol="0">
            <a:normAutofit/>
          </a:bodyPr>
          <a:lstStyle/>
          <a:p>
            <a:pPr lvl="0"/>
            <a:endParaRPr lang="en-US" noProof="0"/>
          </a:p>
        </p:txBody>
      </p:sp>
      <p:sp>
        <p:nvSpPr>
          <p:cNvPr id="8" name="Text Placeholder 7"/>
          <p:cNvSpPr>
            <a:spLocks noGrp="1"/>
          </p:cNvSpPr>
          <p:nvPr>
            <p:ph type="body" sz="quarter" idx="10"/>
          </p:nvPr>
        </p:nvSpPr>
        <p:spPr>
          <a:xfrm>
            <a:off x="1876676" y="4277360"/>
            <a:ext cx="7267575" cy="1371600"/>
          </a:xfrm>
          <a:solidFill>
            <a:srgbClr val="F2EFD5"/>
          </a:solidFill>
        </p:spPr>
        <p:txBody>
          <a:bodyPr lIns="91440" anchor="ctr">
            <a:noAutofit/>
          </a:bodyPr>
          <a:lstStyle>
            <a:lvl1pPr marL="0" indent="0">
              <a:buNone/>
              <a:defRPr sz="2400" b="0">
                <a:solidFill>
                  <a:srgbClr val="CCBB39"/>
                </a:solidFill>
              </a:defRPr>
            </a:lvl1pPr>
            <a:lvl2pPr marL="228600" indent="0">
              <a:buNone/>
              <a:defRPr sz="2400" b="0">
                <a:solidFill>
                  <a:srgbClr val="CCBB39"/>
                </a:solidFill>
              </a:defRPr>
            </a:lvl2pPr>
            <a:lvl3pPr marL="457200" indent="0">
              <a:buNone/>
              <a:defRPr sz="2400" b="0">
                <a:solidFill>
                  <a:srgbClr val="CCBB39"/>
                </a:solidFill>
              </a:defRPr>
            </a:lvl3pPr>
            <a:lvl4pPr marL="685800" indent="0">
              <a:buNone/>
              <a:defRPr sz="2400" b="0">
                <a:solidFill>
                  <a:srgbClr val="CCBB39"/>
                </a:solidFill>
              </a:defRPr>
            </a:lvl4pPr>
            <a:lvl5pPr marL="914400" indent="0">
              <a:buNone/>
              <a:defRPr sz="2400" b="0">
                <a:solidFill>
                  <a:srgbClr val="CCBB3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4"/>
          </p:nvPr>
        </p:nvSpPr>
        <p:spPr>
          <a:xfrm>
            <a:off x="251" y="4277360"/>
            <a:ext cx="1876425" cy="1371600"/>
          </a:xfrm>
          <a:solidFill>
            <a:srgbClr val="CCBB39"/>
          </a:solidFill>
        </p:spPr>
        <p:txBody>
          <a:bodyPr rIns="0" anchor="ctr">
            <a:noAutofit/>
          </a:bodyPr>
          <a:lstStyle>
            <a:lvl1pPr marL="0" indent="0" algn="ctr">
              <a:buNone/>
              <a:defRPr sz="6400">
                <a:solidFill>
                  <a:schemeClr val="bg1"/>
                </a:solidFill>
              </a:defRPr>
            </a:lvl1pPr>
            <a:lvl2pPr algn="ctr">
              <a:defRPr sz="6400">
                <a:solidFill>
                  <a:schemeClr val="bg1"/>
                </a:solidFill>
              </a:defRPr>
            </a:lvl2pPr>
            <a:lvl3pPr algn="ctr">
              <a:defRPr sz="6400">
                <a:solidFill>
                  <a:schemeClr val="bg1"/>
                </a:solidFill>
              </a:defRPr>
            </a:lvl3pPr>
            <a:lvl4pPr algn="ctr">
              <a:defRPr sz="6400">
                <a:solidFill>
                  <a:schemeClr val="bg1"/>
                </a:solidFill>
              </a:defRPr>
            </a:lvl4pPr>
            <a:lvl5pPr algn="ctr">
              <a:defRPr sz="6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9045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854700"/>
          </a:xfrm>
        </p:spPr>
        <p:txBody>
          <a:bodyPr rtlCol="0">
            <a:normAutofit/>
          </a:bodyPr>
          <a:lstStyle/>
          <a:p>
            <a:pPr lvl="0"/>
            <a:endParaRPr lang="en-US" noProof="0"/>
          </a:p>
        </p:txBody>
      </p:sp>
      <p:sp>
        <p:nvSpPr>
          <p:cNvPr id="8" name="Text Placeholder 7"/>
          <p:cNvSpPr>
            <a:spLocks noGrp="1"/>
          </p:cNvSpPr>
          <p:nvPr>
            <p:ph type="body" sz="quarter" idx="10"/>
          </p:nvPr>
        </p:nvSpPr>
        <p:spPr>
          <a:xfrm>
            <a:off x="1876676" y="4277360"/>
            <a:ext cx="7267575" cy="1371600"/>
          </a:xfrm>
          <a:solidFill>
            <a:srgbClr val="E8EFE0"/>
          </a:solidFill>
        </p:spPr>
        <p:txBody>
          <a:bodyPr lIns="91440" anchor="ctr">
            <a:noAutofit/>
          </a:bodyPr>
          <a:lstStyle>
            <a:lvl1pPr marL="0" indent="0">
              <a:buNone/>
              <a:defRPr sz="2400" b="0">
                <a:solidFill>
                  <a:srgbClr val="6E953B"/>
                </a:solidFill>
              </a:defRPr>
            </a:lvl1pPr>
            <a:lvl2pPr marL="228600" indent="0">
              <a:buNone/>
              <a:defRPr sz="2400" b="0">
                <a:solidFill>
                  <a:srgbClr val="6E953B"/>
                </a:solidFill>
              </a:defRPr>
            </a:lvl2pPr>
            <a:lvl3pPr marL="457200" indent="0">
              <a:buNone/>
              <a:defRPr sz="2400" b="0">
                <a:solidFill>
                  <a:srgbClr val="6E953B"/>
                </a:solidFill>
              </a:defRPr>
            </a:lvl3pPr>
            <a:lvl4pPr marL="685800" indent="0">
              <a:buNone/>
              <a:defRPr sz="2400" b="0">
                <a:solidFill>
                  <a:srgbClr val="6E953B"/>
                </a:solidFill>
              </a:defRPr>
            </a:lvl4pPr>
            <a:lvl5pPr marL="914400" indent="0">
              <a:buNone/>
              <a:defRPr sz="2400" b="0">
                <a:solidFill>
                  <a:srgbClr val="6E953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4"/>
          </p:nvPr>
        </p:nvSpPr>
        <p:spPr>
          <a:xfrm>
            <a:off x="251" y="4277360"/>
            <a:ext cx="1876425" cy="1371600"/>
          </a:xfrm>
          <a:solidFill>
            <a:srgbClr val="6E953B"/>
          </a:solidFill>
        </p:spPr>
        <p:txBody>
          <a:bodyPr rIns="0" anchor="ctr">
            <a:noAutofit/>
          </a:bodyPr>
          <a:lstStyle>
            <a:lvl1pPr marL="0" indent="0" algn="ctr">
              <a:buNone/>
              <a:defRPr sz="6400">
                <a:solidFill>
                  <a:schemeClr val="bg1"/>
                </a:solidFill>
              </a:defRPr>
            </a:lvl1pPr>
            <a:lvl2pPr algn="ctr">
              <a:defRPr sz="6400">
                <a:solidFill>
                  <a:schemeClr val="bg1"/>
                </a:solidFill>
              </a:defRPr>
            </a:lvl2pPr>
            <a:lvl3pPr algn="ctr">
              <a:defRPr sz="6400">
                <a:solidFill>
                  <a:schemeClr val="bg1"/>
                </a:solidFill>
              </a:defRPr>
            </a:lvl3pPr>
            <a:lvl4pPr algn="ctr">
              <a:defRPr sz="6400">
                <a:solidFill>
                  <a:schemeClr val="bg1"/>
                </a:solidFill>
              </a:defRPr>
            </a:lvl4pPr>
            <a:lvl5pPr algn="ctr">
              <a:defRPr sz="6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795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854700"/>
          </a:xfrm>
        </p:spPr>
        <p:txBody>
          <a:bodyPr rtlCol="0">
            <a:normAutofit/>
          </a:bodyPr>
          <a:lstStyle/>
          <a:p>
            <a:pPr lvl="0"/>
            <a:endParaRPr lang="en-US" noProof="0"/>
          </a:p>
        </p:txBody>
      </p:sp>
      <p:sp>
        <p:nvSpPr>
          <p:cNvPr id="8" name="Text Placeholder 7"/>
          <p:cNvSpPr>
            <a:spLocks noGrp="1"/>
          </p:cNvSpPr>
          <p:nvPr>
            <p:ph type="body" sz="quarter" idx="10"/>
          </p:nvPr>
        </p:nvSpPr>
        <p:spPr>
          <a:xfrm>
            <a:off x="1876676" y="4277360"/>
            <a:ext cx="7267575" cy="1371600"/>
          </a:xfrm>
          <a:solidFill>
            <a:srgbClr val="CDE6EB"/>
          </a:solidFill>
        </p:spPr>
        <p:txBody>
          <a:bodyPr lIns="91440" anchor="ctr">
            <a:noAutofit/>
          </a:bodyPr>
          <a:lstStyle>
            <a:lvl1pPr marL="0" indent="0">
              <a:buNone/>
              <a:defRPr sz="2400" b="0">
                <a:solidFill>
                  <a:srgbClr val="00849E"/>
                </a:solidFill>
              </a:defRPr>
            </a:lvl1pPr>
            <a:lvl2pPr marL="228600" indent="0">
              <a:buNone/>
              <a:defRPr sz="2400" b="0">
                <a:solidFill>
                  <a:srgbClr val="00849E"/>
                </a:solidFill>
              </a:defRPr>
            </a:lvl2pPr>
            <a:lvl3pPr marL="457200" indent="0">
              <a:buNone/>
              <a:defRPr sz="2400" b="0">
                <a:solidFill>
                  <a:srgbClr val="00849E"/>
                </a:solidFill>
              </a:defRPr>
            </a:lvl3pPr>
            <a:lvl4pPr marL="685800" indent="0">
              <a:buNone/>
              <a:defRPr sz="2400" b="0">
                <a:solidFill>
                  <a:srgbClr val="00849E"/>
                </a:solidFill>
              </a:defRPr>
            </a:lvl4pPr>
            <a:lvl5pPr marL="914400" indent="0">
              <a:buNone/>
              <a:defRPr sz="2400" b="0">
                <a:solidFill>
                  <a:srgbClr val="00849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4"/>
          </p:nvPr>
        </p:nvSpPr>
        <p:spPr>
          <a:xfrm>
            <a:off x="251" y="4277360"/>
            <a:ext cx="1876425" cy="1371600"/>
          </a:xfrm>
          <a:solidFill>
            <a:srgbClr val="00849E"/>
          </a:solidFill>
        </p:spPr>
        <p:txBody>
          <a:bodyPr rIns="0" anchor="ctr">
            <a:noAutofit/>
          </a:bodyPr>
          <a:lstStyle>
            <a:lvl1pPr marL="0" indent="0" algn="ctr">
              <a:buNone/>
              <a:defRPr sz="6400">
                <a:solidFill>
                  <a:schemeClr val="bg1"/>
                </a:solidFill>
              </a:defRPr>
            </a:lvl1pPr>
            <a:lvl2pPr algn="ctr">
              <a:defRPr sz="6400">
                <a:solidFill>
                  <a:schemeClr val="bg1"/>
                </a:solidFill>
              </a:defRPr>
            </a:lvl2pPr>
            <a:lvl3pPr algn="ctr">
              <a:defRPr sz="6400">
                <a:solidFill>
                  <a:schemeClr val="bg1"/>
                </a:solidFill>
              </a:defRPr>
            </a:lvl3pPr>
            <a:lvl4pPr algn="ctr">
              <a:defRPr sz="6400">
                <a:solidFill>
                  <a:schemeClr val="bg1"/>
                </a:solidFill>
              </a:defRPr>
            </a:lvl4pPr>
            <a:lvl5pPr algn="ctr">
              <a:defRPr sz="6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9171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Brown)">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854700"/>
          </a:xfrm>
        </p:spPr>
        <p:txBody>
          <a:bodyPr rtlCol="0">
            <a:normAutofit/>
          </a:bodyPr>
          <a:lstStyle/>
          <a:p>
            <a:pPr lvl="0"/>
            <a:endParaRPr lang="en-US" noProof="0"/>
          </a:p>
        </p:txBody>
      </p:sp>
      <p:sp>
        <p:nvSpPr>
          <p:cNvPr id="8" name="Text Placeholder 7"/>
          <p:cNvSpPr>
            <a:spLocks noGrp="1"/>
          </p:cNvSpPr>
          <p:nvPr>
            <p:ph type="body" sz="quarter" idx="10"/>
          </p:nvPr>
        </p:nvSpPr>
        <p:spPr>
          <a:xfrm>
            <a:off x="1876676" y="4277360"/>
            <a:ext cx="7267575" cy="1371600"/>
          </a:xfrm>
          <a:solidFill>
            <a:srgbClr val="E0DDDA"/>
          </a:solidFill>
        </p:spPr>
        <p:txBody>
          <a:bodyPr lIns="91440" anchor="ctr">
            <a:noAutofit/>
          </a:bodyPr>
          <a:lstStyle>
            <a:lvl1pPr marL="0" indent="0">
              <a:buNone/>
              <a:defRPr sz="2400" b="0">
                <a:solidFill>
                  <a:srgbClr val="786558"/>
                </a:solidFill>
              </a:defRPr>
            </a:lvl1pPr>
            <a:lvl2pPr marL="228600" indent="0">
              <a:buNone/>
              <a:defRPr sz="2400" b="0">
                <a:solidFill>
                  <a:srgbClr val="786558"/>
                </a:solidFill>
              </a:defRPr>
            </a:lvl2pPr>
            <a:lvl3pPr marL="457200" indent="0">
              <a:buNone/>
              <a:defRPr sz="2400" b="0">
                <a:solidFill>
                  <a:srgbClr val="786558"/>
                </a:solidFill>
              </a:defRPr>
            </a:lvl3pPr>
            <a:lvl4pPr marL="685800" indent="0">
              <a:buNone/>
              <a:defRPr sz="2400" b="0">
                <a:solidFill>
                  <a:srgbClr val="786558"/>
                </a:solidFill>
              </a:defRPr>
            </a:lvl4pPr>
            <a:lvl5pPr marL="914400" indent="0">
              <a:buNone/>
              <a:defRPr sz="2400" b="0">
                <a:solidFill>
                  <a:srgbClr val="7865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4"/>
          </p:nvPr>
        </p:nvSpPr>
        <p:spPr>
          <a:xfrm>
            <a:off x="251" y="4277360"/>
            <a:ext cx="1876425" cy="1371600"/>
          </a:xfrm>
          <a:solidFill>
            <a:srgbClr val="786558"/>
          </a:solidFill>
        </p:spPr>
        <p:txBody>
          <a:bodyPr rIns="0" anchor="ctr">
            <a:noAutofit/>
          </a:bodyPr>
          <a:lstStyle>
            <a:lvl1pPr marL="0" indent="0" algn="ctr">
              <a:buNone/>
              <a:defRPr sz="6400">
                <a:solidFill>
                  <a:schemeClr val="bg1"/>
                </a:solidFill>
              </a:defRPr>
            </a:lvl1pPr>
            <a:lvl2pPr algn="ctr">
              <a:defRPr sz="6400">
                <a:solidFill>
                  <a:schemeClr val="bg1"/>
                </a:solidFill>
              </a:defRPr>
            </a:lvl2pPr>
            <a:lvl3pPr algn="ctr">
              <a:defRPr sz="6400">
                <a:solidFill>
                  <a:schemeClr val="bg1"/>
                </a:solidFill>
              </a:defRPr>
            </a:lvl3pPr>
            <a:lvl4pPr algn="ctr">
              <a:defRPr sz="6400">
                <a:solidFill>
                  <a:schemeClr val="bg1"/>
                </a:solidFill>
              </a:defRPr>
            </a:lvl4pPr>
            <a:lvl5pPr algn="ctr">
              <a:defRPr sz="6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7741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854700"/>
          </a:xfrm>
        </p:spPr>
        <p:txBody>
          <a:bodyPr rtlCol="0">
            <a:normAutofit/>
          </a:bodyPr>
          <a:lstStyle/>
          <a:p>
            <a:pPr lvl="0"/>
            <a:endParaRPr lang="en-US" noProof="0"/>
          </a:p>
        </p:txBody>
      </p:sp>
      <p:sp>
        <p:nvSpPr>
          <p:cNvPr id="8" name="Text Placeholder 7"/>
          <p:cNvSpPr>
            <a:spLocks noGrp="1"/>
          </p:cNvSpPr>
          <p:nvPr>
            <p:ph type="body" sz="quarter" idx="10"/>
          </p:nvPr>
        </p:nvSpPr>
        <p:spPr>
          <a:xfrm>
            <a:off x="1876676" y="4277360"/>
            <a:ext cx="7267575" cy="1371600"/>
          </a:xfrm>
          <a:solidFill>
            <a:srgbClr val="FAEDDA"/>
          </a:solidFill>
        </p:spPr>
        <p:txBody>
          <a:bodyPr lIns="91440" anchor="ctr">
            <a:noAutofit/>
          </a:bodyPr>
          <a:lstStyle>
            <a:lvl1pPr marL="0" indent="0">
              <a:buNone/>
              <a:defRPr sz="2400" b="0">
                <a:solidFill>
                  <a:srgbClr val="DA821B"/>
                </a:solidFill>
              </a:defRPr>
            </a:lvl1pPr>
            <a:lvl2pPr marL="228600" indent="0">
              <a:buNone/>
              <a:defRPr sz="2400" b="0">
                <a:solidFill>
                  <a:srgbClr val="DA821B"/>
                </a:solidFill>
              </a:defRPr>
            </a:lvl2pPr>
            <a:lvl3pPr marL="457200" indent="0">
              <a:buNone/>
              <a:defRPr sz="2400" b="0">
                <a:solidFill>
                  <a:srgbClr val="DA821B"/>
                </a:solidFill>
              </a:defRPr>
            </a:lvl3pPr>
            <a:lvl4pPr marL="685800" indent="0">
              <a:buNone/>
              <a:defRPr sz="2400" b="0">
                <a:solidFill>
                  <a:srgbClr val="DA821B"/>
                </a:solidFill>
              </a:defRPr>
            </a:lvl4pPr>
            <a:lvl5pPr marL="914400" indent="0">
              <a:buNone/>
              <a:defRPr sz="2400" b="0">
                <a:solidFill>
                  <a:srgbClr val="DA821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4"/>
          </p:nvPr>
        </p:nvSpPr>
        <p:spPr>
          <a:xfrm>
            <a:off x="251" y="4277360"/>
            <a:ext cx="1876425" cy="1371600"/>
          </a:xfrm>
          <a:solidFill>
            <a:srgbClr val="DA821B"/>
          </a:solidFill>
        </p:spPr>
        <p:txBody>
          <a:bodyPr rIns="0" anchor="ctr">
            <a:noAutofit/>
          </a:bodyPr>
          <a:lstStyle>
            <a:lvl1pPr marL="0" indent="0" algn="ctr">
              <a:buNone/>
              <a:defRPr sz="6400">
                <a:solidFill>
                  <a:schemeClr val="bg1"/>
                </a:solidFill>
              </a:defRPr>
            </a:lvl1pPr>
            <a:lvl2pPr algn="ctr">
              <a:defRPr sz="6400">
                <a:solidFill>
                  <a:schemeClr val="bg1"/>
                </a:solidFill>
              </a:defRPr>
            </a:lvl2pPr>
            <a:lvl3pPr algn="ctr">
              <a:defRPr sz="6400">
                <a:solidFill>
                  <a:schemeClr val="bg1"/>
                </a:solidFill>
              </a:defRPr>
            </a:lvl3pPr>
            <a:lvl4pPr algn="ctr">
              <a:defRPr sz="6400">
                <a:solidFill>
                  <a:schemeClr val="bg1"/>
                </a:solidFill>
              </a:defRPr>
            </a:lvl4pPr>
            <a:lvl5pPr algn="ctr">
              <a:defRPr sz="6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4878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C241378E-5E98-46E0-A5AC-B145E1B7C1EA}"/>
              </a:ext>
            </a:extLst>
          </p:cNvPr>
          <p:cNvSpPr>
            <a:spLocks noGrp="1"/>
          </p:cNvSpPr>
          <p:nvPr>
            <p:ph type="body" idx="1"/>
          </p:nvPr>
        </p:nvSpPr>
        <p:spPr bwMode="auto">
          <a:xfrm>
            <a:off x="320675" y="1143000"/>
            <a:ext cx="85026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6">
            <a:extLst>
              <a:ext uri="{FF2B5EF4-FFF2-40B4-BE49-F238E27FC236}">
                <a16:creationId xmlns:a16="http://schemas.microsoft.com/office/drawing/2014/main" id="{C5D97EB3-85BF-4A7D-8ADE-67159F5E7D52}"/>
              </a:ext>
            </a:extLst>
          </p:cNvPr>
          <p:cNvSpPr>
            <a:spLocks noChangeArrowheads="1"/>
          </p:cNvSpPr>
          <p:nvPr userDrawn="1"/>
        </p:nvSpPr>
        <p:spPr bwMode="auto">
          <a:xfrm>
            <a:off x="5799138" y="6151563"/>
            <a:ext cx="3024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100">
                <a:cs typeface="Calibri" panose="020F0502020204030204" pitchFamily="34" charset="0"/>
              </a:rPr>
              <a:t> </a:t>
            </a:r>
            <a:r>
              <a:rPr lang="mr-IN" altLang="en-US" sz="1100">
                <a:cs typeface="Calibri" panose="020F0502020204030204" pitchFamily="34" charset="0"/>
              </a:rPr>
              <a:t>LCN-1888186-090517</a:t>
            </a:r>
            <a:r>
              <a:rPr lang="en-US" altLang="en-US" sz="1100">
                <a:solidFill>
                  <a:schemeClr val="bg1"/>
                </a:solidFill>
                <a:cs typeface="Calibri" panose="020F0502020204030204" pitchFamily="34" charset="0"/>
              </a:rPr>
              <a:t>.</a:t>
            </a:r>
          </a:p>
          <a:p>
            <a:pPr algn="r"/>
            <a:r>
              <a:rPr lang="en-US" altLang="en-US" sz="1100">
                <a:solidFill>
                  <a:srgbClr val="000000"/>
                </a:solidFill>
                <a:cs typeface="Calibri" panose="020F0502020204030204" pitchFamily="34" charset="0"/>
              </a:rPr>
              <a:t>For agent/broker training use only. </a:t>
            </a:r>
          </a:p>
          <a:p>
            <a:pPr algn="r"/>
            <a:r>
              <a:rPr lang="en-US" altLang="en-US" sz="1100">
                <a:solidFill>
                  <a:srgbClr val="000000"/>
                </a:solidFill>
                <a:cs typeface="Calibri" panose="020F0502020204030204" pitchFamily="34" charset="0"/>
              </a:rPr>
              <a:t>Not for use with the public.</a:t>
            </a:r>
          </a:p>
        </p:txBody>
      </p:sp>
      <p:pic>
        <p:nvPicPr>
          <p:cNvPr id="1028" name="Picture 3" descr="LFG+YIC-B-color.eps">
            <a:extLst>
              <a:ext uri="{FF2B5EF4-FFF2-40B4-BE49-F238E27FC236}">
                <a16:creationId xmlns:a16="http://schemas.microsoft.com/office/drawing/2014/main" id="{07A9052D-FC99-4EAB-9B74-1B6336952C0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09563" y="6081713"/>
            <a:ext cx="1270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58C89044-2D5F-4036-B172-7268B267173F}"/>
              </a:ext>
            </a:extLst>
          </p:cNvPr>
          <p:cNvSpPr txBox="1">
            <a:spLocks/>
          </p:cNvSpPr>
          <p:nvPr userDrawn="1"/>
        </p:nvSpPr>
        <p:spPr>
          <a:xfrm>
            <a:off x="320675" y="295275"/>
            <a:ext cx="8366125" cy="619125"/>
          </a:xfrm>
          <a:prstGeom prst="rect">
            <a:avLst/>
          </a:prstGeom>
        </p:spPr>
        <p:txBody>
          <a:bodyPr lIns="0" tIns="91440" rIns="0" bIns="0" anchor="ctr"/>
          <a:lstStyle>
            <a:lvl1pPr algn="l" defTabSz="914400" rtl="0" eaLnBrk="1" latinLnBrk="0" hangingPunct="1">
              <a:lnSpc>
                <a:spcPts val="2200"/>
              </a:lnSpc>
              <a:spcBef>
                <a:spcPct val="0"/>
              </a:spcBef>
              <a:buNone/>
              <a:defRPr sz="2400" b="1" kern="1200" cap="all" baseline="0">
                <a:solidFill>
                  <a:srgbClr val="FFFFFF"/>
                </a:solidFill>
                <a:latin typeface="+mj-lt"/>
                <a:ea typeface="+mj-ea"/>
                <a:cs typeface="+mj-cs"/>
              </a:defRPr>
            </a:lvl1pPr>
          </a:lstStyle>
          <a:p>
            <a:pPr fontAlgn="auto">
              <a:spcAft>
                <a:spcPts val="0"/>
              </a:spcAft>
              <a:defRPr/>
            </a:pPr>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14" r:id="rId4"/>
    <p:sldLayoutId id="2147483715" r:id="rId5"/>
    <p:sldLayoutId id="2147483716" r:id="rId6"/>
    <p:sldLayoutId id="2147483717" r:id="rId7"/>
    <p:sldLayoutId id="2147483718" r:id="rId8"/>
    <p:sldLayoutId id="2147483719" r:id="rId9"/>
    <p:sldLayoutId id="2147483720" r:id="rId10"/>
    <p:sldLayoutId id="2147483724" r:id="rId11"/>
    <p:sldLayoutId id="2147483725" r:id="rId12"/>
    <p:sldLayoutId id="2147483726" r:id="rId13"/>
  </p:sldLayoutIdLst>
  <p:hf hdr="0" ftr="0" dt="0"/>
  <p:txStyles>
    <p:titleStyle>
      <a:lvl1pPr algn="l" rtl="0" fontAlgn="base">
        <a:lnSpc>
          <a:spcPts val="2400"/>
        </a:lnSpc>
        <a:spcBef>
          <a:spcPct val="0"/>
        </a:spcBef>
        <a:spcAft>
          <a:spcPct val="0"/>
        </a:spcAft>
        <a:defRPr sz="2400" b="1" kern="1200" cap="all">
          <a:solidFill>
            <a:srgbClr val="FFFFFF"/>
          </a:solidFill>
          <a:latin typeface="+mj-lt"/>
          <a:ea typeface="+mj-ea"/>
          <a:cs typeface="+mj-cs"/>
        </a:defRPr>
      </a:lvl1pPr>
      <a:lvl2pPr algn="l" rtl="0" fontAlgn="base">
        <a:lnSpc>
          <a:spcPts val="2400"/>
        </a:lnSpc>
        <a:spcBef>
          <a:spcPct val="0"/>
        </a:spcBef>
        <a:spcAft>
          <a:spcPct val="0"/>
        </a:spcAft>
        <a:defRPr sz="2400" b="1">
          <a:solidFill>
            <a:srgbClr val="FFFFFF"/>
          </a:solidFill>
          <a:latin typeface="Calibri" panose="020F0502020204030204" pitchFamily="34" charset="0"/>
        </a:defRPr>
      </a:lvl2pPr>
      <a:lvl3pPr algn="l" rtl="0" fontAlgn="base">
        <a:lnSpc>
          <a:spcPts val="2400"/>
        </a:lnSpc>
        <a:spcBef>
          <a:spcPct val="0"/>
        </a:spcBef>
        <a:spcAft>
          <a:spcPct val="0"/>
        </a:spcAft>
        <a:defRPr sz="2400" b="1">
          <a:solidFill>
            <a:srgbClr val="FFFFFF"/>
          </a:solidFill>
          <a:latin typeface="Calibri" panose="020F0502020204030204" pitchFamily="34" charset="0"/>
        </a:defRPr>
      </a:lvl3pPr>
      <a:lvl4pPr algn="l" rtl="0" fontAlgn="base">
        <a:lnSpc>
          <a:spcPts val="2400"/>
        </a:lnSpc>
        <a:spcBef>
          <a:spcPct val="0"/>
        </a:spcBef>
        <a:spcAft>
          <a:spcPct val="0"/>
        </a:spcAft>
        <a:defRPr sz="2400" b="1">
          <a:solidFill>
            <a:srgbClr val="FFFFFF"/>
          </a:solidFill>
          <a:latin typeface="Calibri" panose="020F0502020204030204" pitchFamily="34" charset="0"/>
        </a:defRPr>
      </a:lvl4pPr>
      <a:lvl5pPr algn="l" rtl="0" fontAlgn="base">
        <a:lnSpc>
          <a:spcPts val="2400"/>
        </a:lnSpc>
        <a:spcBef>
          <a:spcPct val="0"/>
        </a:spcBef>
        <a:spcAft>
          <a:spcPct val="0"/>
        </a:spcAft>
        <a:defRPr sz="2400" b="1">
          <a:solidFill>
            <a:srgbClr val="FFFFFF"/>
          </a:solidFill>
          <a:latin typeface="Calibri" panose="020F0502020204030204" pitchFamily="34" charset="0"/>
        </a:defRPr>
      </a:lvl5pPr>
      <a:lvl6pPr marL="457200" algn="l" rtl="0" fontAlgn="base">
        <a:lnSpc>
          <a:spcPts val="2400"/>
        </a:lnSpc>
        <a:spcBef>
          <a:spcPct val="0"/>
        </a:spcBef>
        <a:spcAft>
          <a:spcPct val="0"/>
        </a:spcAft>
        <a:defRPr sz="2400" b="1">
          <a:solidFill>
            <a:srgbClr val="FFFFFF"/>
          </a:solidFill>
          <a:latin typeface="Calibri" panose="020F0502020204030204" pitchFamily="34" charset="0"/>
        </a:defRPr>
      </a:lvl6pPr>
      <a:lvl7pPr marL="914400" algn="l" rtl="0" fontAlgn="base">
        <a:lnSpc>
          <a:spcPts val="2400"/>
        </a:lnSpc>
        <a:spcBef>
          <a:spcPct val="0"/>
        </a:spcBef>
        <a:spcAft>
          <a:spcPct val="0"/>
        </a:spcAft>
        <a:defRPr sz="2400" b="1">
          <a:solidFill>
            <a:srgbClr val="FFFFFF"/>
          </a:solidFill>
          <a:latin typeface="Calibri" panose="020F0502020204030204" pitchFamily="34" charset="0"/>
        </a:defRPr>
      </a:lvl7pPr>
      <a:lvl8pPr marL="1371600" algn="l" rtl="0" fontAlgn="base">
        <a:lnSpc>
          <a:spcPts val="2400"/>
        </a:lnSpc>
        <a:spcBef>
          <a:spcPct val="0"/>
        </a:spcBef>
        <a:spcAft>
          <a:spcPct val="0"/>
        </a:spcAft>
        <a:defRPr sz="2400" b="1">
          <a:solidFill>
            <a:srgbClr val="FFFFFF"/>
          </a:solidFill>
          <a:latin typeface="Calibri" panose="020F0502020204030204" pitchFamily="34" charset="0"/>
        </a:defRPr>
      </a:lvl8pPr>
      <a:lvl9pPr marL="1828800" algn="l" rtl="0" fontAlgn="base">
        <a:lnSpc>
          <a:spcPts val="2400"/>
        </a:lnSpc>
        <a:spcBef>
          <a:spcPct val="0"/>
        </a:spcBef>
        <a:spcAft>
          <a:spcPct val="0"/>
        </a:spcAft>
        <a:defRPr sz="2400" b="1">
          <a:solidFill>
            <a:srgbClr val="FFFFFF"/>
          </a:solidFill>
          <a:latin typeface="Calibri" panose="020F0502020204030204" pitchFamily="34" charset="0"/>
        </a:defRPr>
      </a:lvl9pPr>
    </p:titleStyle>
    <p:bodyStyle>
      <a:lvl1pPr marL="228600" indent="-228600" algn="l" rtl="0" fontAlgn="base">
        <a:spcBef>
          <a:spcPct val="0"/>
        </a:spcBef>
        <a:spcAft>
          <a:spcPts val="600"/>
        </a:spcAft>
        <a:buClr>
          <a:srgbClr val="98002E"/>
        </a:buClr>
        <a:buFont typeface="Arial" panose="020B0604020202020204" pitchFamily="34" charset="0"/>
        <a:buChar char="•"/>
        <a:defRPr sz="2000" b="1" kern="1200">
          <a:solidFill>
            <a:srgbClr val="000000"/>
          </a:solidFill>
          <a:latin typeface="+mn-lt"/>
          <a:ea typeface="+mn-ea"/>
          <a:cs typeface="+mn-cs"/>
        </a:defRPr>
      </a:lvl1pPr>
      <a:lvl2pPr marL="457200" indent="-228600" algn="l" rtl="0" fontAlgn="base">
        <a:spcBef>
          <a:spcPct val="0"/>
        </a:spcBef>
        <a:spcAft>
          <a:spcPts val="600"/>
        </a:spcAft>
        <a:buFont typeface="Calibri" panose="020F0502020204030204" pitchFamily="34" charset="0"/>
        <a:buChar char="–"/>
        <a:defRPr kern="1200">
          <a:solidFill>
            <a:srgbClr val="000000"/>
          </a:solidFill>
          <a:latin typeface="+mn-lt"/>
          <a:ea typeface="+mn-ea"/>
          <a:cs typeface="+mn-cs"/>
        </a:defRPr>
      </a:lvl2pPr>
      <a:lvl3pPr marL="685800" indent="-228600" algn="l" rtl="0" fontAlgn="base">
        <a:spcBef>
          <a:spcPct val="0"/>
        </a:spcBef>
        <a:spcAft>
          <a:spcPts val="600"/>
        </a:spcAft>
        <a:buFont typeface="Calibri" panose="020F0502020204030204" pitchFamily="34" charset="0"/>
        <a:buChar char="–"/>
        <a:defRPr kern="1200">
          <a:solidFill>
            <a:srgbClr val="000000"/>
          </a:solidFill>
          <a:latin typeface="+mn-lt"/>
          <a:ea typeface="+mn-ea"/>
          <a:cs typeface="+mn-cs"/>
        </a:defRPr>
      </a:lvl3pPr>
      <a:lvl4pPr marL="914400" indent="-228600" algn="l" rtl="0" fontAlgn="base">
        <a:spcBef>
          <a:spcPct val="0"/>
        </a:spcBef>
        <a:spcAft>
          <a:spcPts val="600"/>
        </a:spcAft>
        <a:buFont typeface="Calibri" panose="020F0502020204030204" pitchFamily="34" charset="0"/>
        <a:buChar char="–"/>
        <a:defRPr kern="1200">
          <a:solidFill>
            <a:srgbClr val="000000"/>
          </a:solidFill>
          <a:latin typeface="+mn-lt"/>
          <a:ea typeface="+mn-ea"/>
          <a:cs typeface="+mn-cs"/>
        </a:defRPr>
      </a:lvl4pPr>
      <a:lvl5pPr marL="1143000" indent="-228600" algn="l" rtl="0" fontAlgn="base">
        <a:spcBef>
          <a:spcPct val="0"/>
        </a:spcBef>
        <a:spcAft>
          <a:spcPts val="600"/>
        </a:spcAft>
        <a:buFont typeface="Calibri" panose="020F0502020204030204"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ECD8-2090-43F9-8C04-ADEF98EC7603}"/>
              </a:ext>
            </a:extLst>
          </p:cNvPr>
          <p:cNvSpPr>
            <a:spLocks noGrp="1"/>
          </p:cNvSpPr>
          <p:nvPr>
            <p:ph type="ctrTitle"/>
          </p:nvPr>
        </p:nvSpPr>
        <p:spPr>
          <a:xfrm>
            <a:off x="533400" y="1638300"/>
            <a:ext cx="8229600" cy="984250"/>
          </a:xfrm>
        </p:spPr>
        <p:txBody>
          <a:bodyPr bIns="0"/>
          <a:lstStyle/>
          <a:p>
            <a:pPr fontAlgn="auto">
              <a:lnSpc>
                <a:spcPts val="3400"/>
              </a:lnSpc>
              <a:spcAft>
                <a:spcPts val="0"/>
              </a:spcAft>
              <a:defRPr/>
            </a:pPr>
            <a:r>
              <a:rPr lang="en-US" sz="3600" dirty="0"/>
              <a:t>Large-Case Term Solutions</a:t>
            </a:r>
          </a:p>
        </p:txBody>
      </p:sp>
      <p:sp>
        <p:nvSpPr>
          <p:cNvPr id="8195" name="Subtitle 2">
            <a:extLst>
              <a:ext uri="{FF2B5EF4-FFF2-40B4-BE49-F238E27FC236}">
                <a16:creationId xmlns:a16="http://schemas.microsoft.com/office/drawing/2014/main" id="{90C89EF5-DAAF-4D1E-8960-90D060FF8EF6}"/>
              </a:ext>
            </a:extLst>
          </p:cNvPr>
          <p:cNvSpPr>
            <a:spLocks noGrp="1"/>
          </p:cNvSpPr>
          <p:nvPr>
            <p:ph type="subTitle" idx="1"/>
          </p:nvPr>
        </p:nvSpPr>
        <p:spPr>
          <a:xfrm>
            <a:off x="533400" y="2554288"/>
            <a:ext cx="8229600" cy="627062"/>
          </a:xfrm>
        </p:spPr>
        <p:txBody>
          <a:bodyPr/>
          <a:lstStyle/>
          <a:p>
            <a:r>
              <a:rPr lang="en-US" altLang="en-US"/>
              <a:t>Competitive premiums for temporary convertible coverage</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8143057B-C767-497B-BE7A-057461BB1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025" y="273050"/>
            <a:ext cx="4414838" cy="5713413"/>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17411" name="Content Placeholder 4">
            <a:extLst>
              <a:ext uri="{FF2B5EF4-FFF2-40B4-BE49-F238E27FC236}">
                <a16:creationId xmlns:a16="http://schemas.microsoft.com/office/drawing/2014/main" id="{A8F29A6A-9BE1-4076-A432-5288ADF1F7E9}"/>
              </a:ext>
            </a:extLst>
          </p:cNvPr>
          <p:cNvSpPr>
            <a:spLocks noGrp="1"/>
          </p:cNvSpPr>
          <p:nvPr>
            <p:ph idx="1"/>
          </p:nvPr>
        </p:nvSpPr>
        <p:spPr>
          <a:xfrm>
            <a:off x="320675" y="1290638"/>
            <a:ext cx="3930650" cy="3805237"/>
          </a:xfrm>
        </p:spPr>
        <p:txBody>
          <a:bodyPr/>
          <a:lstStyle/>
          <a:p>
            <a:pPr marL="0" indent="0">
              <a:spcAft>
                <a:spcPts val="1800"/>
              </a:spcAft>
              <a:buFont typeface="Arial" panose="020B0604020202020204" pitchFamily="34" charset="0"/>
              <a:buNone/>
            </a:pPr>
            <a:r>
              <a:rPr lang="en-US" altLang="en-US" sz="2200" b="0"/>
              <a:t>45 year-old female</a:t>
            </a:r>
          </a:p>
          <a:p>
            <a:pPr marL="0" indent="0">
              <a:spcAft>
                <a:spcPts val="1800"/>
              </a:spcAft>
              <a:buFont typeface="Arial" panose="020B0604020202020204" pitchFamily="34" charset="0"/>
              <a:buNone/>
            </a:pPr>
            <a:r>
              <a:rPr lang="en-US" altLang="en-US" sz="2200" b="0"/>
              <a:t>Preferred non-tobacco</a:t>
            </a:r>
          </a:p>
          <a:p>
            <a:pPr marL="0" indent="0">
              <a:spcAft>
                <a:spcPts val="1800"/>
              </a:spcAft>
              <a:buFont typeface="Arial" panose="020B0604020202020204" pitchFamily="34" charset="0"/>
              <a:buNone/>
            </a:pPr>
            <a:r>
              <a:rPr lang="en-US" altLang="en-US" sz="2200" b="0" i="1"/>
              <a:t>Lincoln LifeElements®</a:t>
            </a:r>
            <a:r>
              <a:rPr lang="en-US" altLang="en-US" sz="2200" b="0"/>
              <a:t> </a:t>
            </a:r>
            <a:br>
              <a:rPr lang="en-US" altLang="en-US" sz="2200" b="0"/>
            </a:br>
            <a:r>
              <a:rPr lang="en-US" altLang="en-US" sz="2200" b="0"/>
              <a:t>Level Term 20 (2017)</a:t>
            </a:r>
          </a:p>
          <a:p>
            <a:pPr marL="0" indent="0">
              <a:spcAft>
                <a:spcPts val="1800"/>
              </a:spcAft>
              <a:buFont typeface="Arial" panose="020B0604020202020204" pitchFamily="34" charset="0"/>
              <a:buNone/>
            </a:pPr>
            <a:r>
              <a:rPr lang="en-US" altLang="en-US" sz="2200" b="0"/>
              <a:t>$10M initial face amount</a:t>
            </a:r>
          </a:p>
          <a:p>
            <a:pPr marL="0" indent="0">
              <a:spcAft>
                <a:spcPts val="1800"/>
              </a:spcAft>
              <a:buFont typeface="Arial" panose="020B0604020202020204" pitchFamily="34" charset="0"/>
              <a:buNone/>
            </a:pPr>
            <a:r>
              <a:rPr lang="en-US" altLang="en-US" sz="2200" b="0"/>
              <a:t>Reduced to $2.5M by the </a:t>
            </a:r>
            <a:br>
              <a:rPr lang="en-US" altLang="en-US" sz="2200" b="0"/>
            </a:br>
            <a:r>
              <a:rPr lang="en-US" altLang="en-US" sz="2200" b="0"/>
              <a:t>end of the term period</a:t>
            </a:r>
          </a:p>
        </p:txBody>
      </p:sp>
      <p:sp>
        <p:nvSpPr>
          <p:cNvPr id="2" name="Title 1">
            <a:extLst>
              <a:ext uri="{FF2B5EF4-FFF2-40B4-BE49-F238E27FC236}">
                <a16:creationId xmlns:a16="http://schemas.microsoft.com/office/drawing/2014/main" id="{C5C40D9B-F969-42B0-82FE-F001FCEDFA00}"/>
              </a:ext>
            </a:extLst>
          </p:cNvPr>
          <p:cNvSpPr>
            <a:spLocks noGrp="1"/>
          </p:cNvSpPr>
          <p:nvPr>
            <p:ph type="title"/>
          </p:nvPr>
        </p:nvSpPr>
        <p:spPr>
          <a:xfrm>
            <a:off x="320675" y="295275"/>
            <a:ext cx="8366125" cy="619125"/>
          </a:xfrm>
        </p:spPr>
        <p:txBody>
          <a:bodyPr>
            <a:noAutofit/>
          </a:bodyPr>
          <a:lstStyle/>
          <a:p>
            <a:pPr marL="974725" fontAlgn="auto">
              <a:spcAft>
                <a:spcPts val="0"/>
              </a:spcAft>
              <a:defRPr/>
            </a:pPr>
            <a:r>
              <a:rPr lang="en-US" dirty="0"/>
              <a:t>Death Benefit Flexibility </a:t>
            </a:r>
            <a:endParaRPr lang="en-US" sz="2200" b="0" dirty="0"/>
          </a:p>
        </p:txBody>
      </p:sp>
      <p:pic>
        <p:nvPicPr>
          <p:cNvPr id="17413" name="Picture 11">
            <a:extLst>
              <a:ext uri="{FF2B5EF4-FFF2-40B4-BE49-F238E27FC236}">
                <a16:creationId xmlns:a16="http://schemas.microsoft.com/office/drawing/2014/main" id="{DFCDA992-9518-4FEC-B232-FDE712363C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789AB91C-6C73-4BC2-B416-DCDDDE1D2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025" y="273050"/>
            <a:ext cx="4414838" cy="5713413"/>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18435" name="Content Placeholder 4">
            <a:extLst>
              <a:ext uri="{FF2B5EF4-FFF2-40B4-BE49-F238E27FC236}">
                <a16:creationId xmlns:a16="http://schemas.microsoft.com/office/drawing/2014/main" id="{95AA1594-9D32-42A8-BDA3-259C7DCFD10A}"/>
              </a:ext>
            </a:extLst>
          </p:cNvPr>
          <p:cNvSpPr>
            <a:spLocks noGrp="1"/>
          </p:cNvSpPr>
          <p:nvPr>
            <p:ph idx="1"/>
          </p:nvPr>
        </p:nvSpPr>
        <p:spPr>
          <a:xfrm>
            <a:off x="320675" y="1290638"/>
            <a:ext cx="3930650" cy="3805237"/>
          </a:xfrm>
        </p:spPr>
        <p:txBody>
          <a:bodyPr/>
          <a:lstStyle/>
          <a:p>
            <a:pPr marL="0" indent="0">
              <a:spcAft>
                <a:spcPts val="1800"/>
              </a:spcAft>
              <a:buFont typeface="Arial" panose="020B0604020202020204" pitchFamily="34" charset="0"/>
              <a:buNone/>
            </a:pPr>
            <a:r>
              <a:rPr lang="en-US" altLang="en-US" sz="2200" b="0"/>
              <a:t>45 year-old female</a:t>
            </a:r>
          </a:p>
          <a:p>
            <a:pPr marL="0" indent="0">
              <a:spcAft>
                <a:spcPts val="1800"/>
              </a:spcAft>
              <a:buFont typeface="Arial" panose="020B0604020202020204" pitchFamily="34" charset="0"/>
              <a:buNone/>
            </a:pPr>
            <a:r>
              <a:rPr lang="en-US" altLang="en-US" sz="2200" b="0"/>
              <a:t>Preferred non-tobacco</a:t>
            </a:r>
          </a:p>
          <a:p>
            <a:pPr marL="0" indent="0">
              <a:spcAft>
                <a:spcPts val="1800"/>
              </a:spcAft>
              <a:buFont typeface="Arial" panose="020B0604020202020204" pitchFamily="34" charset="0"/>
              <a:buNone/>
            </a:pPr>
            <a:r>
              <a:rPr lang="en-US" altLang="en-US" sz="2200" b="0" i="1"/>
              <a:t>Lincoln LifeElements®</a:t>
            </a:r>
            <a:r>
              <a:rPr lang="en-US" altLang="en-US" sz="2200" b="0"/>
              <a:t> </a:t>
            </a:r>
            <a:br>
              <a:rPr lang="en-US" altLang="en-US" sz="2200" b="0"/>
            </a:br>
            <a:r>
              <a:rPr lang="en-US" altLang="en-US" sz="2200" b="0"/>
              <a:t>Level Term 20 (2017)</a:t>
            </a:r>
          </a:p>
          <a:p>
            <a:pPr marL="0" indent="0">
              <a:spcAft>
                <a:spcPts val="1800"/>
              </a:spcAft>
              <a:buFont typeface="Arial" panose="020B0604020202020204" pitchFamily="34" charset="0"/>
              <a:buNone/>
            </a:pPr>
            <a:r>
              <a:rPr lang="en-US" altLang="en-US" sz="2200" b="0"/>
              <a:t>$10M initial face amount</a:t>
            </a:r>
          </a:p>
          <a:p>
            <a:pPr marL="0" indent="0">
              <a:spcAft>
                <a:spcPts val="1800"/>
              </a:spcAft>
              <a:buFont typeface="Arial" panose="020B0604020202020204" pitchFamily="34" charset="0"/>
              <a:buNone/>
            </a:pPr>
            <a:r>
              <a:rPr lang="en-US" altLang="en-US" sz="2200" b="0"/>
              <a:t>Reduced to $2.5M by the </a:t>
            </a:r>
            <a:br>
              <a:rPr lang="en-US" altLang="en-US" sz="2200" b="0"/>
            </a:br>
            <a:r>
              <a:rPr lang="en-US" altLang="en-US" sz="2200" b="0"/>
              <a:t>end of the term period</a:t>
            </a:r>
          </a:p>
        </p:txBody>
      </p:sp>
      <p:sp>
        <p:nvSpPr>
          <p:cNvPr id="2" name="Title 1">
            <a:extLst>
              <a:ext uri="{FF2B5EF4-FFF2-40B4-BE49-F238E27FC236}">
                <a16:creationId xmlns:a16="http://schemas.microsoft.com/office/drawing/2014/main" id="{99625190-40E7-466E-82E1-834465C27B8B}"/>
              </a:ext>
            </a:extLst>
          </p:cNvPr>
          <p:cNvSpPr>
            <a:spLocks noGrp="1"/>
          </p:cNvSpPr>
          <p:nvPr>
            <p:ph type="title"/>
          </p:nvPr>
        </p:nvSpPr>
        <p:spPr>
          <a:xfrm>
            <a:off x="320675" y="295275"/>
            <a:ext cx="8366125" cy="619125"/>
          </a:xfrm>
        </p:spPr>
        <p:txBody>
          <a:bodyPr>
            <a:noAutofit/>
          </a:bodyPr>
          <a:lstStyle/>
          <a:p>
            <a:pPr marL="974725" fontAlgn="auto">
              <a:spcAft>
                <a:spcPts val="0"/>
              </a:spcAft>
              <a:defRPr/>
            </a:pPr>
            <a:r>
              <a:rPr lang="en-US" dirty="0"/>
              <a:t>Death Benefit Flexibility </a:t>
            </a:r>
            <a:endParaRPr lang="en-US" sz="2200" b="0" dirty="0"/>
          </a:p>
        </p:txBody>
      </p:sp>
      <p:pic>
        <p:nvPicPr>
          <p:cNvPr id="18437" name="Picture 11">
            <a:extLst>
              <a:ext uri="{FF2B5EF4-FFF2-40B4-BE49-F238E27FC236}">
                <a16:creationId xmlns:a16="http://schemas.microsoft.com/office/drawing/2014/main" id="{14B0819D-AFAB-4928-930F-C7E9509397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48A1E88-57DC-464B-8304-E64E1F471CF0}"/>
              </a:ext>
            </a:extLst>
          </p:cNvPr>
          <p:cNvSpPr/>
          <p:nvPr/>
        </p:nvSpPr>
        <p:spPr>
          <a:xfrm>
            <a:off x="0" y="0"/>
            <a:ext cx="9144000" cy="6858000"/>
          </a:xfrm>
          <a:prstGeom prst="rect">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9" name="Picture 3">
            <a:extLst>
              <a:ext uri="{FF2B5EF4-FFF2-40B4-BE49-F238E27FC236}">
                <a16:creationId xmlns:a16="http://schemas.microsoft.com/office/drawing/2014/main" id="{F9D35813-904D-4632-9218-C3E35C17B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525" y="474663"/>
            <a:ext cx="5938838" cy="5776912"/>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CB0DC0D3-62FC-430C-ADF7-E4CA635EDC2F}"/>
              </a:ext>
            </a:extLst>
          </p:cNvPr>
          <p:cNvSpPr/>
          <p:nvPr/>
        </p:nvSpPr>
        <p:spPr>
          <a:xfrm>
            <a:off x="1698625" y="1362075"/>
            <a:ext cx="5670550" cy="1212850"/>
          </a:xfrm>
          <a:prstGeom prst="rect">
            <a:avLst/>
          </a:prstGeom>
          <a:solidFill>
            <a:srgbClr val="1A91A8">
              <a:alpha val="20000"/>
            </a:srgbClr>
          </a:solidFill>
          <a:ln>
            <a:solidFill>
              <a:srgbClr val="1A91A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rgbClr val="1A91A8"/>
                </a:solidFill>
              </a:ln>
            </a:endParaRPr>
          </a:p>
        </p:txBody>
      </p:sp>
      <p:sp>
        <p:nvSpPr>
          <p:cNvPr id="9" name="Rectangle 8">
            <a:extLst>
              <a:ext uri="{FF2B5EF4-FFF2-40B4-BE49-F238E27FC236}">
                <a16:creationId xmlns:a16="http://schemas.microsoft.com/office/drawing/2014/main" id="{A1149FED-20D5-4786-A649-3E8F3169AAD9}"/>
              </a:ext>
            </a:extLst>
          </p:cNvPr>
          <p:cNvSpPr/>
          <p:nvPr/>
        </p:nvSpPr>
        <p:spPr>
          <a:xfrm>
            <a:off x="1698625" y="2574925"/>
            <a:ext cx="5670550" cy="1106488"/>
          </a:xfrm>
          <a:prstGeom prst="rect">
            <a:avLst/>
          </a:prstGeom>
          <a:solidFill>
            <a:srgbClr val="1A91A8">
              <a:alpha val="20000"/>
            </a:srgbClr>
          </a:solidFill>
          <a:ln>
            <a:solidFill>
              <a:srgbClr val="1A91A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rgbClr val="1A91A8"/>
                </a:solidFill>
              </a:ln>
            </a:endParaRPr>
          </a:p>
        </p:txBody>
      </p:sp>
      <p:sp>
        <p:nvSpPr>
          <p:cNvPr id="10" name="Rectangle 9">
            <a:extLst>
              <a:ext uri="{FF2B5EF4-FFF2-40B4-BE49-F238E27FC236}">
                <a16:creationId xmlns:a16="http://schemas.microsoft.com/office/drawing/2014/main" id="{DECA5E16-8391-426F-9D9F-83881BC182C6}"/>
              </a:ext>
            </a:extLst>
          </p:cNvPr>
          <p:cNvSpPr/>
          <p:nvPr/>
        </p:nvSpPr>
        <p:spPr>
          <a:xfrm>
            <a:off x="1698625" y="3937000"/>
            <a:ext cx="5670550" cy="1112838"/>
          </a:xfrm>
          <a:prstGeom prst="rect">
            <a:avLst/>
          </a:prstGeom>
          <a:solidFill>
            <a:srgbClr val="1A91A8">
              <a:alpha val="20000"/>
            </a:srgbClr>
          </a:solidFill>
          <a:ln>
            <a:solidFill>
              <a:srgbClr val="1A91A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rgbClr val="1A91A8"/>
                </a:solidFill>
              </a:ln>
            </a:endParaRPr>
          </a:p>
        </p:txBody>
      </p:sp>
      <p:sp>
        <p:nvSpPr>
          <p:cNvPr id="11" name="Rectangle 10">
            <a:extLst>
              <a:ext uri="{FF2B5EF4-FFF2-40B4-BE49-F238E27FC236}">
                <a16:creationId xmlns:a16="http://schemas.microsoft.com/office/drawing/2014/main" id="{5A53E272-3137-4573-9648-B6DA5C62B41A}"/>
              </a:ext>
            </a:extLst>
          </p:cNvPr>
          <p:cNvSpPr/>
          <p:nvPr/>
        </p:nvSpPr>
        <p:spPr>
          <a:xfrm>
            <a:off x="1698625" y="5051425"/>
            <a:ext cx="5670550" cy="1173163"/>
          </a:xfrm>
          <a:prstGeom prst="rect">
            <a:avLst/>
          </a:prstGeom>
          <a:solidFill>
            <a:srgbClr val="1A91A8">
              <a:alpha val="20000"/>
            </a:srgbClr>
          </a:solidFill>
          <a:ln>
            <a:solidFill>
              <a:srgbClr val="1A91A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rgbClr val="1A91A8"/>
                </a:solidFill>
              </a:ln>
            </a:endParaRPr>
          </a:p>
        </p:txBody>
      </p:sp>
      <p:sp>
        <p:nvSpPr>
          <p:cNvPr id="6" name="Rectangle 5">
            <a:extLst>
              <a:ext uri="{FF2B5EF4-FFF2-40B4-BE49-F238E27FC236}">
                <a16:creationId xmlns:a16="http://schemas.microsoft.com/office/drawing/2014/main" id="{AECD13EE-C87D-44AD-B09A-4E6AC12A7980}"/>
              </a:ext>
            </a:extLst>
          </p:cNvPr>
          <p:cNvSpPr/>
          <p:nvPr/>
        </p:nvSpPr>
        <p:spPr>
          <a:xfrm>
            <a:off x="4548188" y="1362075"/>
            <a:ext cx="1182687" cy="4862513"/>
          </a:xfrm>
          <a:prstGeom prst="rect">
            <a:avLst/>
          </a:prstGeom>
          <a:solidFill>
            <a:srgbClr val="1A91A8">
              <a:alpha val="20000"/>
            </a:srgbClr>
          </a:solidFill>
          <a:ln>
            <a:solidFill>
              <a:srgbClr val="1A91A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rgbClr val="1A91A8"/>
                </a:solidFill>
              </a:l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xit" presetSubtype="0" fill="hold" grpId="1"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C9531B00-2F41-49BD-BB0B-E3769012301D}"/>
              </a:ext>
            </a:extLst>
          </p:cNvPr>
          <p:cNvSpPr>
            <a:spLocks noGrp="1"/>
          </p:cNvSpPr>
          <p:nvPr>
            <p:ph idx="1"/>
          </p:nvPr>
        </p:nvSpPr>
        <p:spPr>
          <a:xfrm>
            <a:off x="320675" y="1143000"/>
            <a:ext cx="5060950" cy="4538663"/>
          </a:xfrm>
        </p:spPr>
        <p:txBody>
          <a:bodyPr/>
          <a:lstStyle/>
          <a:p>
            <a:pPr marL="0" indent="0">
              <a:spcAft>
                <a:spcPts val="1200"/>
              </a:spcAft>
              <a:buFont typeface="Arial" panose="020B0604020202020204" pitchFamily="34" charset="0"/>
              <a:buNone/>
            </a:pPr>
            <a:r>
              <a:rPr lang="en-US" altLang="en-US" sz="1400" b="0">
                <a:solidFill>
                  <a:schemeClr val="tx1"/>
                </a:solidFill>
              </a:rPr>
              <a:t>The competitor information in the following slides is from public sources deemed reliable from peer group companies. Although every attempt has been made to ensure the accuracy of the information provided, it cannot be guaranteed. Product features and benefits, expenses, loads and charges will vary from company to company and will impact the values shown. The product’s specific features and the client’s use of those features will impact long-term policy performance. </a:t>
            </a:r>
          </a:p>
          <a:p>
            <a:pPr marL="0" indent="0">
              <a:spcAft>
                <a:spcPts val="1200"/>
              </a:spcAft>
              <a:buFont typeface="Arial" panose="020B0604020202020204" pitchFamily="34" charset="0"/>
              <a:buNone/>
            </a:pPr>
            <a:r>
              <a:rPr lang="en-US" altLang="en-US" sz="1400" b="0">
                <a:solidFill>
                  <a:schemeClr val="tx1"/>
                </a:solidFill>
              </a:rPr>
              <a:t>This information is provided to help producers evaluate Lincoln’s products in relation to competitors’ products. This comparison is not intended for and cannot be used with the public. Information is from public sources deemed reliable from peer group companies. Although every attempt has been made to ensure accuracy, it cannot be guaranteed. This information does not include product details. Each product’s features and benefits should be weighed against the cost.</a:t>
            </a:r>
          </a:p>
          <a:p>
            <a:pPr marL="0" indent="0">
              <a:spcAft>
                <a:spcPts val="1200"/>
              </a:spcAft>
              <a:buFont typeface="Arial" panose="020B0604020202020204" pitchFamily="34" charset="0"/>
              <a:buNone/>
            </a:pPr>
            <a:r>
              <a:rPr lang="en-US" altLang="en-US" sz="1400" b="0">
                <a:solidFill>
                  <a:schemeClr val="tx1"/>
                </a:solidFill>
              </a:rPr>
              <a:t>Information current as of September 1, 2017, and must be rechecked after March 1, 2018.</a:t>
            </a:r>
          </a:p>
        </p:txBody>
      </p:sp>
      <p:sp>
        <p:nvSpPr>
          <p:cNvPr id="3" name="Title 2">
            <a:extLst>
              <a:ext uri="{FF2B5EF4-FFF2-40B4-BE49-F238E27FC236}">
                <a16:creationId xmlns:a16="http://schemas.microsoft.com/office/drawing/2014/main" id="{348C45B2-BC8F-44E5-90D4-03C7F93D3ECF}"/>
              </a:ext>
            </a:extLst>
          </p:cNvPr>
          <p:cNvSpPr>
            <a:spLocks noGrp="1"/>
          </p:cNvSpPr>
          <p:nvPr>
            <p:ph type="title"/>
          </p:nvPr>
        </p:nvSpPr>
        <p:spPr>
          <a:xfrm>
            <a:off x="320675" y="295275"/>
            <a:ext cx="8366125" cy="619125"/>
          </a:xfrm>
        </p:spPr>
        <p:txBody>
          <a:bodyPr/>
          <a:lstStyle/>
          <a:p>
            <a:pPr fontAlgn="auto">
              <a:spcAft>
                <a:spcPts val="0"/>
              </a:spcAft>
              <a:defRPr/>
            </a:pPr>
            <a:r>
              <a:rPr lang="en-US" dirty="0"/>
              <a:t>Important Disclosure. Please read.</a:t>
            </a:r>
          </a:p>
        </p:txBody>
      </p:sp>
      <p:pic>
        <p:nvPicPr>
          <p:cNvPr id="19460" name="Picture Placeholder 3">
            <a:extLst>
              <a:ext uri="{FF2B5EF4-FFF2-40B4-BE49-F238E27FC236}">
                <a16:creationId xmlns:a16="http://schemas.microsoft.com/office/drawing/2014/main" id="{B007E63B-BA67-48D6-93DE-EF1AD7DE5127}"/>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5381625" y="938213"/>
            <a:ext cx="3762375" cy="4964112"/>
          </a:xfr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E9A7FA9A-65EE-4BAD-B561-D5109E954CE7}"/>
              </a:ext>
            </a:extLst>
          </p:cNvPr>
          <p:cNvSpPr>
            <a:spLocks noGrp="1"/>
          </p:cNvSpPr>
          <p:nvPr>
            <p:ph idx="1"/>
          </p:nvPr>
        </p:nvSpPr>
        <p:spPr>
          <a:xfrm>
            <a:off x="320675" y="1143000"/>
            <a:ext cx="5060950" cy="4538663"/>
          </a:xfrm>
        </p:spPr>
        <p:txBody>
          <a:bodyPr rtlCol="0"/>
          <a:lstStyle/>
          <a:p>
            <a:pPr marL="0" indent="0" fontAlgn="auto">
              <a:spcBef>
                <a:spcPts val="0"/>
              </a:spcBef>
              <a:spcAft>
                <a:spcPts val="1200"/>
              </a:spcAft>
              <a:buFont typeface="Arial" panose="020B0604020202020204" pitchFamily="34" charset="0"/>
              <a:buNone/>
              <a:defRPr/>
            </a:pPr>
            <a:r>
              <a:rPr lang="en-US" sz="1400" b="0" dirty="0">
                <a:solidFill>
                  <a:schemeClr val="tx1"/>
                </a:solidFill>
              </a:rPr>
              <a:t>The following ladders compare the premium requirements for the following term products:</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American General Select-a-Term</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AXA </a:t>
            </a:r>
            <a:r>
              <a:rPr lang="en-US" sz="1400" b="0" dirty="0" err="1">
                <a:solidFill>
                  <a:schemeClr val="tx1"/>
                </a:solidFill>
              </a:rPr>
              <a:t>BrightLife</a:t>
            </a:r>
            <a:r>
              <a:rPr lang="en-US" sz="1400" b="0" dirty="0">
                <a:solidFill>
                  <a:schemeClr val="tx1"/>
                </a:solidFill>
              </a:rPr>
              <a:t> Term</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Banner </a:t>
            </a:r>
            <a:r>
              <a:rPr lang="en-US" sz="1400" b="0" dirty="0" err="1">
                <a:solidFill>
                  <a:schemeClr val="tx1"/>
                </a:solidFill>
              </a:rPr>
              <a:t>OPTerm</a:t>
            </a:r>
            <a:endParaRPr lang="en-US" sz="1400" b="0" dirty="0">
              <a:solidFill>
                <a:schemeClr val="tx1"/>
              </a:solidFill>
            </a:endParaRPr>
          </a:p>
          <a:p>
            <a:pPr marL="114300" indent="0" fontAlgn="auto">
              <a:spcBef>
                <a:spcPts val="0"/>
              </a:spcBef>
              <a:spcAft>
                <a:spcPts val="0"/>
              </a:spcAft>
              <a:buFont typeface="Arial" panose="020B0604020202020204" pitchFamily="34" charset="0"/>
              <a:buNone/>
              <a:defRPr/>
            </a:pPr>
            <a:r>
              <a:rPr lang="en-US" sz="1400" b="0" dirty="0">
                <a:solidFill>
                  <a:schemeClr val="tx1"/>
                </a:solidFill>
              </a:rPr>
              <a:t>John Hancock Term 17</a:t>
            </a:r>
          </a:p>
          <a:p>
            <a:pPr marL="114300" indent="0" fontAlgn="auto">
              <a:spcBef>
                <a:spcPts val="0"/>
              </a:spcBef>
              <a:spcAft>
                <a:spcPts val="0"/>
              </a:spcAft>
              <a:buFont typeface="Arial" panose="020B0604020202020204" pitchFamily="34" charset="0"/>
              <a:buNone/>
              <a:defRPr/>
            </a:pPr>
            <a:r>
              <a:rPr lang="en-US" sz="1400" b="0" i="1" dirty="0">
                <a:solidFill>
                  <a:schemeClr val="tx1"/>
                </a:solidFill>
              </a:rPr>
              <a:t>Lincoln </a:t>
            </a:r>
            <a:r>
              <a:rPr lang="en-US" sz="1400" b="0" i="1" dirty="0" err="1">
                <a:solidFill>
                  <a:schemeClr val="tx1"/>
                </a:solidFill>
              </a:rPr>
              <a:t>LifeElement</a:t>
            </a:r>
            <a:r>
              <a:rPr lang="en-US" sz="1400" b="0" i="1" dirty="0">
                <a:solidFill>
                  <a:schemeClr val="tx1"/>
                </a:solidFill>
              </a:rPr>
              <a:t>®</a:t>
            </a:r>
            <a:r>
              <a:rPr lang="en-US" sz="1400" b="0" dirty="0">
                <a:solidFill>
                  <a:schemeClr val="tx1"/>
                </a:solidFill>
              </a:rPr>
              <a:t> Level Term (2017)</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Mutual of Omaha Term Life Answers</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Nationwide Guaranteed Level Term</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North American </a:t>
            </a:r>
            <a:r>
              <a:rPr lang="en-US" sz="1400" b="0" dirty="0" err="1">
                <a:solidFill>
                  <a:schemeClr val="tx1"/>
                </a:solidFill>
              </a:rPr>
              <a:t>ADDvantage</a:t>
            </a:r>
            <a:r>
              <a:rPr lang="en-US" sz="1400" b="0" dirty="0">
                <a:solidFill>
                  <a:schemeClr val="tx1"/>
                </a:solidFill>
              </a:rPr>
              <a:t> Term</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Pacific Life Prime Term</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Penn Mutual Guaranteed Term</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Principal </a:t>
            </a:r>
            <a:r>
              <a:rPr lang="en-US" sz="1400" b="0" dirty="0" err="1">
                <a:solidFill>
                  <a:schemeClr val="tx1"/>
                </a:solidFill>
              </a:rPr>
              <a:t>TermProtective</a:t>
            </a:r>
            <a:r>
              <a:rPr lang="en-US" sz="1400" b="0" dirty="0">
                <a:solidFill>
                  <a:schemeClr val="tx1"/>
                </a:solidFill>
              </a:rPr>
              <a:t> Classic Choice Term</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Protective Custom Choice UL</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Prudential Term Elite</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Prudential Term Essential</a:t>
            </a:r>
          </a:p>
          <a:p>
            <a:pPr marL="114300" indent="0" fontAlgn="auto">
              <a:spcBef>
                <a:spcPts val="0"/>
              </a:spcBef>
              <a:spcAft>
                <a:spcPts val="0"/>
              </a:spcAft>
              <a:buFont typeface="Arial" panose="020B0604020202020204" pitchFamily="34" charset="0"/>
              <a:buNone/>
              <a:defRPr/>
            </a:pPr>
            <a:r>
              <a:rPr lang="en-US" sz="1400" b="0" dirty="0">
                <a:solidFill>
                  <a:schemeClr val="tx1"/>
                </a:solidFill>
              </a:rPr>
              <a:t>Transamerica Trendsetter Super</a:t>
            </a:r>
          </a:p>
        </p:txBody>
      </p:sp>
      <p:sp>
        <p:nvSpPr>
          <p:cNvPr id="3" name="Title 2">
            <a:extLst>
              <a:ext uri="{FF2B5EF4-FFF2-40B4-BE49-F238E27FC236}">
                <a16:creationId xmlns:a16="http://schemas.microsoft.com/office/drawing/2014/main" id="{EECBB97F-BC7E-46D8-8FFA-25EAC8B325A6}"/>
              </a:ext>
            </a:extLst>
          </p:cNvPr>
          <p:cNvSpPr>
            <a:spLocks noGrp="1"/>
          </p:cNvSpPr>
          <p:nvPr>
            <p:ph type="title"/>
          </p:nvPr>
        </p:nvSpPr>
        <p:spPr>
          <a:xfrm>
            <a:off x="320675" y="295275"/>
            <a:ext cx="8366125" cy="619125"/>
          </a:xfrm>
        </p:spPr>
        <p:txBody>
          <a:bodyPr/>
          <a:lstStyle/>
          <a:p>
            <a:pPr fontAlgn="auto">
              <a:spcAft>
                <a:spcPts val="0"/>
              </a:spcAft>
              <a:defRPr/>
            </a:pPr>
            <a:r>
              <a:rPr lang="en-US" dirty="0"/>
              <a:t>Important Disclosure. Please read.</a:t>
            </a:r>
          </a:p>
        </p:txBody>
      </p:sp>
      <p:pic>
        <p:nvPicPr>
          <p:cNvPr id="20484" name="Picture Placeholder 3">
            <a:extLst>
              <a:ext uri="{FF2B5EF4-FFF2-40B4-BE49-F238E27FC236}">
                <a16:creationId xmlns:a16="http://schemas.microsoft.com/office/drawing/2014/main" id="{63B25AB0-D88B-4D19-A1F9-DFB8F1745B03}"/>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5381625" y="938213"/>
            <a:ext cx="3762375" cy="4964112"/>
          </a:xfr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8F44B3D-0701-4D86-BA8F-8E43FCB1A93B}"/>
              </a:ext>
            </a:extLst>
          </p:cNvPr>
          <p:cNvGraphicFramePr>
            <a:graphicFrameLocks noGrp="1"/>
          </p:cNvGraphicFramePr>
          <p:nvPr>
            <p:ph idx="1"/>
          </p:nvPr>
        </p:nvGraphicFramePr>
        <p:xfrm>
          <a:off x="754063" y="1047750"/>
          <a:ext cx="5472112" cy="4949825"/>
        </p:xfrm>
        <a:graphic>
          <a:graphicData uri="http://schemas.openxmlformats.org/drawingml/2006/table">
            <a:tbl>
              <a:tblPr/>
              <a:tblGrid>
                <a:gridCol w="3642994">
                  <a:extLst>
                    <a:ext uri="{9D8B030D-6E8A-4147-A177-3AD203B41FA5}">
                      <a16:colId xmlns:a16="http://schemas.microsoft.com/office/drawing/2014/main" val="20000"/>
                    </a:ext>
                  </a:extLst>
                </a:gridCol>
                <a:gridCol w="1829118">
                  <a:extLst>
                    <a:ext uri="{9D8B030D-6E8A-4147-A177-3AD203B41FA5}">
                      <a16:colId xmlns:a16="http://schemas.microsoft.com/office/drawing/2014/main" val="20001"/>
                    </a:ext>
                  </a:extLst>
                </a:gridCol>
              </a:tblGrid>
              <a:tr h="262482">
                <a:tc>
                  <a:txBody>
                    <a:bodyPr/>
                    <a:lstStyle/>
                    <a:p>
                      <a:pPr algn="r" fontAlgn="b"/>
                      <a:endParaRPr lang="en-US" sz="1600" b="1" i="0" u="none" strike="noStrike" dirty="0">
                        <a:solidFill>
                          <a:srgbClr val="000000"/>
                        </a:solidFill>
                        <a:effectLst/>
                        <a:latin typeface="Calibri"/>
                      </a:endParaRPr>
                    </a:p>
                  </a:txBody>
                  <a:tcPr marL="16918" marR="16918"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Calibri"/>
                        </a:rPr>
                        <a:t>20-year term</a:t>
                      </a:r>
                      <a:r>
                        <a:rPr lang="en-US" sz="1600" b="1" i="0" u="none" strike="noStrike" baseline="0" dirty="0">
                          <a:solidFill>
                            <a:schemeClr val="bg1"/>
                          </a:solidFill>
                          <a:effectLst/>
                          <a:latin typeface="Calibri"/>
                        </a:rPr>
                        <a:t> </a:t>
                      </a:r>
                      <a:endParaRPr lang="en-US" sz="1600" b="1" i="0" u="none" strike="noStrike" dirty="0">
                        <a:solidFill>
                          <a:schemeClr val="bg1"/>
                        </a:solidFill>
                        <a:effectLst/>
                        <a:latin typeface="Calibri"/>
                      </a:endParaRPr>
                    </a:p>
                  </a:txBody>
                  <a:tcPr marL="16918" marR="16918"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7A1"/>
                    </a:solidFill>
                  </a:tcPr>
                </a:tc>
                <a:extLst>
                  <a:ext uri="{0D108BD9-81ED-4DB2-BD59-A6C34878D82A}">
                    <a16:rowId xmlns:a16="http://schemas.microsoft.com/office/drawing/2014/main" val="10000"/>
                  </a:ext>
                </a:extLst>
              </a:tr>
              <a:tr h="292959">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1" u="none" strike="noStrike" dirty="0">
                          <a:solidFill>
                            <a:srgbClr val="FFFFFF"/>
                          </a:solidFill>
                          <a:effectLst/>
                          <a:latin typeface="Calibri" charset="0"/>
                          <a:ea typeface="Calibri" charset="0"/>
                          <a:cs typeface="Calibri" charset="0"/>
                        </a:rPr>
                        <a:t>Lincoln</a:t>
                      </a:r>
                      <a:r>
                        <a:rPr lang="en-US" sz="1800" b="1" i="1" u="none" strike="noStrike" baseline="0" dirty="0">
                          <a:solidFill>
                            <a:srgbClr val="FFFFFF"/>
                          </a:solidFill>
                          <a:effectLst/>
                          <a:latin typeface="Calibri" charset="0"/>
                          <a:ea typeface="Calibri" charset="0"/>
                          <a:cs typeface="Calibri" charset="0"/>
                        </a:rPr>
                        <a:t> </a:t>
                      </a:r>
                      <a:r>
                        <a:rPr lang="en-US" sz="1800" b="1" i="1" u="none" strike="noStrike" dirty="0" err="1">
                          <a:solidFill>
                            <a:srgbClr val="FFFFFF"/>
                          </a:solidFill>
                          <a:effectLst/>
                          <a:latin typeface="Calibri" charset="0"/>
                          <a:ea typeface="Calibri" charset="0"/>
                          <a:cs typeface="Calibri" charset="0"/>
                        </a:rPr>
                        <a:t>LifeElements</a:t>
                      </a:r>
                      <a:r>
                        <a:rPr lang="en-US" sz="1800" b="1" i="1" u="none" strike="noStrike" dirty="0">
                          <a:solidFill>
                            <a:srgbClr val="FFFFFF"/>
                          </a:solidFill>
                          <a:effectLst/>
                          <a:latin typeface="Calibri" charset="0"/>
                          <a:ea typeface="Calibri" charset="0"/>
                          <a:cs typeface="Calibri" charset="0"/>
                        </a:rPr>
                        <a:t>® </a:t>
                      </a:r>
                      <a:r>
                        <a:rPr lang="en-US" sz="1800" b="1" i="0" u="none" strike="noStrike" dirty="0">
                          <a:solidFill>
                            <a:srgbClr val="FFFFFF"/>
                          </a:solidFill>
                          <a:effectLst/>
                          <a:latin typeface="Calibri" charset="0"/>
                          <a:ea typeface="Calibri" charset="0"/>
                          <a:cs typeface="Calibri" charset="0"/>
                        </a:rPr>
                        <a:t>Level Term</a:t>
                      </a:r>
                    </a:p>
                  </a:txBody>
                  <a:tcPr marL="16918" marR="16918" marT="9524" marB="9143" anchor="b">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4AE00"/>
                    </a:solidFill>
                  </a:tcPr>
                </a:tc>
                <a:tc>
                  <a:txBody>
                    <a:bodyPr/>
                    <a:lstStyle/>
                    <a:p>
                      <a:pPr algn="ctr" fontAlgn="b"/>
                      <a:r>
                        <a:rPr lang="en-US" sz="1800" b="1" i="0" u="none" strike="noStrike" dirty="0">
                          <a:solidFill>
                            <a:srgbClr val="FFFFFF"/>
                          </a:solidFill>
                          <a:effectLst/>
                          <a:latin typeface="Calibri" charset="0"/>
                          <a:ea typeface="Calibri" charset="0"/>
                          <a:cs typeface="Calibri" charset="0"/>
                        </a:rPr>
                        <a:t>$20,070</a:t>
                      </a:r>
                    </a:p>
                  </a:txBody>
                  <a:tcPr marL="16918" marR="16918" marT="9524" marB="9143" anchor="b">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4AE00"/>
                    </a:solidFill>
                  </a:tcPr>
                </a:tc>
                <a:extLst>
                  <a:ext uri="{0D108BD9-81ED-4DB2-BD59-A6C34878D82A}">
                    <a16:rowId xmlns:a16="http://schemas.microsoft.com/office/drawing/2014/main" val="10001"/>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John Hancock Term 17</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$20,200</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2"/>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American</a:t>
                      </a:r>
                      <a:r>
                        <a:rPr lang="en-US" sz="1800" b="0" i="0" u="none" strike="noStrike" baseline="0" dirty="0">
                          <a:solidFill>
                            <a:srgbClr val="000000"/>
                          </a:solidFill>
                          <a:effectLst/>
                          <a:latin typeface="Calibri" charset="0"/>
                          <a:ea typeface="Calibri" charset="0"/>
                          <a:cs typeface="Calibri" charset="0"/>
                        </a:rPr>
                        <a:t> General </a:t>
                      </a:r>
                      <a:r>
                        <a:rPr lang="en-US" sz="1800" b="0" i="0" u="none" strike="noStrike" dirty="0">
                          <a:solidFill>
                            <a:srgbClr val="000000"/>
                          </a:solidFill>
                          <a:effectLst/>
                          <a:latin typeface="Calibri" charset="0"/>
                          <a:ea typeface="Calibri" charset="0"/>
                          <a:cs typeface="Calibri" charset="0"/>
                        </a:rPr>
                        <a:t>Select-a-Term</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$20,264</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Nationwide Guaranteed Level Term</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$20,275</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4"/>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Principal Term</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$20,295</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Banner </a:t>
                      </a:r>
                      <a:r>
                        <a:rPr lang="en-US" sz="1800" b="0" i="0" u="none" strike="noStrike" dirty="0" err="1">
                          <a:solidFill>
                            <a:srgbClr val="000000"/>
                          </a:solidFill>
                          <a:effectLst/>
                          <a:latin typeface="Calibri" charset="0"/>
                          <a:ea typeface="Calibri" charset="0"/>
                          <a:cs typeface="Calibri" charset="0"/>
                        </a:rPr>
                        <a:t>OPTerm</a:t>
                      </a:r>
                      <a:endParaRPr lang="en-US" sz="1800" b="0" i="0" u="none" strike="noStrike" dirty="0">
                        <a:solidFill>
                          <a:srgbClr val="000000"/>
                        </a:solidFill>
                        <a:effectLst/>
                        <a:latin typeface="Calibri" charset="0"/>
                        <a:ea typeface="Calibri" charset="0"/>
                        <a:cs typeface="Calibri" charset="0"/>
                      </a:endParaRP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$20,339</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6"/>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Protective Classic Choice Term</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$20,455</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AXA </a:t>
                      </a:r>
                      <a:r>
                        <a:rPr lang="en-US" sz="1800" b="0" i="0" u="none" strike="noStrike" dirty="0" err="1">
                          <a:solidFill>
                            <a:srgbClr val="000000"/>
                          </a:solidFill>
                          <a:effectLst/>
                          <a:latin typeface="Calibri" charset="0"/>
                          <a:ea typeface="Calibri" charset="0"/>
                          <a:cs typeface="Calibri" charset="0"/>
                        </a:rPr>
                        <a:t>BrightLife</a:t>
                      </a:r>
                      <a:r>
                        <a:rPr lang="en-US" sz="1800" b="0" i="0" u="none" strike="noStrike" dirty="0">
                          <a:solidFill>
                            <a:srgbClr val="000000"/>
                          </a:solidFill>
                          <a:effectLst/>
                          <a:latin typeface="Calibri" charset="0"/>
                          <a:ea typeface="Calibri" charset="0"/>
                          <a:cs typeface="Calibri" charset="0"/>
                        </a:rPr>
                        <a:t> Term</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$20,875</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8"/>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Prudential Term Essential</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$21,085</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North American </a:t>
                      </a:r>
                      <a:r>
                        <a:rPr lang="en-US" sz="1800" b="0" i="0" u="none" strike="noStrike" dirty="0" err="1">
                          <a:solidFill>
                            <a:srgbClr val="000000"/>
                          </a:solidFill>
                          <a:effectLst/>
                          <a:latin typeface="Calibri" charset="0"/>
                          <a:ea typeface="Calibri" charset="0"/>
                          <a:cs typeface="Calibri" charset="0"/>
                        </a:rPr>
                        <a:t>ADDvantage</a:t>
                      </a:r>
                      <a:r>
                        <a:rPr lang="en-US" sz="1800" b="0" i="0" u="none" strike="noStrike" dirty="0">
                          <a:solidFill>
                            <a:srgbClr val="000000"/>
                          </a:solidFill>
                          <a:effectLst/>
                          <a:latin typeface="Calibri" charset="0"/>
                          <a:ea typeface="Calibri" charset="0"/>
                          <a:cs typeface="Calibri" charset="0"/>
                        </a:rPr>
                        <a:t> Term</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$21,265</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0"/>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Pacific Life Prime Term</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$21,465</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Penn Mutual Guaranteed Term</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$21,670</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2"/>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Protective Custom Choice UL</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$21,726</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Mutual</a:t>
                      </a:r>
                      <a:r>
                        <a:rPr lang="en-US" sz="1800" b="0" i="0" u="none" strike="noStrike" baseline="0" dirty="0">
                          <a:solidFill>
                            <a:srgbClr val="000000"/>
                          </a:solidFill>
                          <a:effectLst/>
                          <a:latin typeface="Calibri" charset="0"/>
                          <a:ea typeface="Calibri" charset="0"/>
                          <a:cs typeface="Calibri" charset="0"/>
                        </a:rPr>
                        <a:t> of Omaha </a:t>
                      </a:r>
                      <a:r>
                        <a:rPr lang="en-US" sz="1800" b="0" i="0" u="none" strike="noStrike" dirty="0">
                          <a:solidFill>
                            <a:srgbClr val="000000"/>
                          </a:solidFill>
                          <a:effectLst/>
                          <a:latin typeface="Calibri" charset="0"/>
                          <a:ea typeface="Calibri" charset="0"/>
                          <a:cs typeface="Calibri" charset="0"/>
                        </a:rPr>
                        <a:t>Term Life Answers</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$22,063</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4"/>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Prudential Term Elite</a:t>
                      </a:r>
                    </a:p>
                  </a:txBody>
                  <a:tcPr marL="16918" marR="16918"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$23,485</a:t>
                      </a:r>
                    </a:p>
                  </a:txBody>
                  <a:tcPr marL="16918" marR="16918"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Transamerica</a:t>
                      </a:r>
                      <a:r>
                        <a:rPr lang="en-US" sz="1800" b="0" i="0" u="none" strike="noStrike" baseline="0" dirty="0">
                          <a:solidFill>
                            <a:srgbClr val="000000"/>
                          </a:solidFill>
                          <a:effectLst/>
                          <a:latin typeface="Calibri" charset="0"/>
                          <a:ea typeface="Calibri" charset="0"/>
                          <a:cs typeface="Calibri" charset="0"/>
                        </a:rPr>
                        <a:t> </a:t>
                      </a:r>
                      <a:r>
                        <a:rPr lang="en-US" sz="1800" b="0" i="0" u="none" strike="noStrike" dirty="0">
                          <a:solidFill>
                            <a:srgbClr val="000000"/>
                          </a:solidFill>
                          <a:effectLst/>
                          <a:latin typeface="Calibri" charset="0"/>
                          <a:ea typeface="Calibri" charset="0"/>
                          <a:cs typeface="Calibri" charset="0"/>
                        </a:rPr>
                        <a:t>Trendsetter Super</a:t>
                      </a:r>
                    </a:p>
                  </a:txBody>
                  <a:tcPr marL="16918" marR="16918" marT="9524" marB="9143" anchor="b">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charset="0"/>
                          <a:ea typeface="Calibri" charset="0"/>
                          <a:cs typeface="Calibri" charset="0"/>
                        </a:rPr>
                        <a:t>$29,030</a:t>
                      </a:r>
                    </a:p>
                  </a:txBody>
                  <a:tcPr marL="16918" marR="16918" marT="9524" marB="9143" anchor="b">
                    <a:lnL w="635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6"/>
                  </a:ext>
                </a:extLst>
              </a:tr>
            </a:tbl>
          </a:graphicData>
        </a:graphic>
      </p:graphicFrame>
      <p:sp>
        <p:nvSpPr>
          <p:cNvPr id="7" name="Title 6">
            <a:extLst>
              <a:ext uri="{FF2B5EF4-FFF2-40B4-BE49-F238E27FC236}">
                <a16:creationId xmlns:a16="http://schemas.microsoft.com/office/drawing/2014/main" id="{5A38D9BB-5288-4E16-9580-0C1A17AB9640}"/>
              </a:ext>
            </a:extLst>
          </p:cNvPr>
          <p:cNvSpPr>
            <a:spLocks noGrp="1"/>
          </p:cNvSpPr>
          <p:nvPr>
            <p:ph type="title"/>
          </p:nvPr>
        </p:nvSpPr>
        <p:spPr>
          <a:xfrm>
            <a:off x="320675" y="295275"/>
            <a:ext cx="8366125" cy="619125"/>
          </a:xfrm>
        </p:spPr>
        <p:txBody>
          <a:bodyPr/>
          <a:lstStyle/>
          <a:p>
            <a:pPr marL="974725" fontAlgn="auto">
              <a:spcAft>
                <a:spcPts val="0"/>
              </a:spcAft>
              <a:defRPr/>
            </a:pPr>
            <a:r>
              <a:rPr lang="en-US" dirty="0"/>
              <a:t>$20M death benefit for 45 Male, Preferred Best</a:t>
            </a:r>
          </a:p>
        </p:txBody>
      </p:sp>
      <p:pic>
        <p:nvPicPr>
          <p:cNvPr id="21542" name="Picture 7">
            <a:extLst>
              <a:ext uri="{FF2B5EF4-FFF2-40B4-BE49-F238E27FC236}">
                <a16:creationId xmlns:a16="http://schemas.microsoft.com/office/drawing/2014/main" id="{D8F96909-1E3F-4EA4-B9F8-A465C6BDF4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A63768A-AE3F-438A-88F3-E5DE6DCF3974}"/>
              </a:ext>
            </a:extLst>
          </p:cNvPr>
          <p:cNvSpPr txBox="1"/>
          <p:nvPr/>
        </p:nvSpPr>
        <p:spPr>
          <a:xfrm>
            <a:off x="4403725" y="6081713"/>
            <a:ext cx="2755900" cy="277812"/>
          </a:xfrm>
          <a:prstGeom prst="rect">
            <a:avLst/>
          </a:prstGeom>
          <a:noFill/>
        </p:spPr>
        <p:txBody>
          <a:bodyPr>
            <a:spAutoFit/>
          </a:bodyPr>
          <a:lstStyle/>
          <a:p>
            <a:pPr fontAlgn="auto">
              <a:spcBef>
                <a:spcPts val="0"/>
              </a:spcBef>
              <a:spcAft>
                <a:spcPts val="0"/>
              </a:spcAft>
              <a:defRPr/>
            </a:pPr>
            <a:r>
              <a:rPr lang="en-US" sz="1200" dirty="0">
                <a:solidFill>
                  <a:schemeClr val="tx1">
                    <a:lumMod val="50000"/>
                    <a:lumOff val="50000"/>
                  </a:schemeClr>
                </a:solidFill>
                <a:latin typeface="+mn-lt"/>
                <a:cs typeface="+mn-cs"/>
              </a:rPr>
              <a:t>Sorted by lowest 20-year term premium</a:t>
            </a:r>
          </a:p>
        </p:txBody>
      </p:sp>
      <p:graphicFrame>
        <p:nvGraphicFramePr>
          <p:cNvPr id="9" name="Content Placeholder 4">
            <a:extLst>
              <a:ext uri="{FF2B5EF4-FFF2-40B4-BE49-F238E27FC236}">
                <a16:creationId xmlns:a16="http://schemas.microsoft.com/office/drawing/2014/main" id="{57433B9A-2A29-4DE8-883D-BA6F58777870}"/>
              </a:ext>
            </a:extLst>
          </p:cNvPr>
          <p:cNvGraphicFramePr>
            <a:graphicFrameLocks/>
          </p:cNvGraphicFramePr>
          <p:nvPr/>
        </p:nvGraphicFramePr>
        <p:xfrm>
          <a:off x="754063" y="1047750"/>
          <a:ext cx="7300912" cy="4949825"/>
        </p:xfrm>
        <a:graphic>
          <a:graphicData uri="http://schemas.openxmlformats.org/drawingml/2006/table">
            <a:tbl>
              <a:tblPr/>
              <a:tblGrid>
                <a:gridCol w="3642835">
                  <a:extLst>
                    <a:ext uri="{9D8B030D-6E8A-4147-A177-3AD203B41FA5}">
                      <a16:colId xmlns:a16="http://schemas.microsoft.com/office/drawing/2014/main" val="20000"/>
                    </a:ext>
                  </a:extLst>
                </a:gridCol>
                <a:gridCol w="1829038">
                  <a:extLst>
                    <a:ext uri="{9D8B030D-6E8A-4147-A177-3AD203B41FA5}">
                      <a16:colId xmlns:a16="http://schemas.microsoft.com/office/drawing/2014/main" val="20001"/>
                    </a:ext>
                  </a:extLst>
                </a:gridCol>
                <a:gridCol w="1829038">
                  <a:extLst>
                    <a:ext uri="{9D8B030D-6E8A-4147-A177-3AD203B41FA5}">
                      <a16:colId xmlns:a16="http://schemas.microsoft.com/office/drawing/2014/main" val="20002"/>
                    </a:ext>
                  </a:extLst>
                </a:gridCol>
              </a:tblGrid>
              <a:tr h="262482">
                <a:tc>
                  <a:txBody>
                    <a:bodyPr/>
                    <a:lstStyle/>
                    <a:p>
                      <a:pPr algn="r" fontAlgn="b"/>
                      <a:endParaRPr lang="en-US" sz="1600" b="1" i="0" u="none" strike="noStrike" dirty="0">
                        <a:solidFill>
                          <a:srgbClr val="000000"/>
                        </a:solidFill>
                        <a:effectLst/>
                        <a:latin typeface="Calibri"/>
                      </a:endParaRPr>
                    </a:p>
                  </a:txBody>
                  <a:tcPr marL="16917" marR="16917"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rgbClr val="D1E9EE"/>
                          </a:solidFill>
                          <a:effectLst/>
                          <a:latin typeface="Calibri"/>
                        </a:rPr>
                        <a:t>20-year term</a:t>
                      </a:r>
                      <a:r>
                        <a:rPr lang="en-US" sz="1600" b="1" i="0" u="none" strike="noStrike" baseline="0" dirty="0">
                          <a:solidFill>
                            <a:srgbClr val="D1E9EE"/>
                          </a:solidFill>
                          <a:effectLst/>
                          <a:latin typeface="Calibri"/>
                        </a:rPr>
                        <a:t> </a:t>
                      </a:r>
                      <a:endParaRPr lang="en-US" sz="1600" b="1" i="0" u="none" strike="noStrike" dirty="0">
                        <a:solidFill>
                          <a:srgbClr val="D1E9EE"/>
                        </a:solidFill>
                        <a:effectLst/>
                        <a:latin typeface="Calibri"/>
                      </a:endParaRPr>
                    </a:p>
                  </a:txBody>
                  <a:tcPr marL="16917" marR="16917"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7A1"/>
                    </a:solidFill>
                  </a:tcPr>
                </a:tc>
                <a:tc>
                  <a:txBody>
                    <a:bodyPr/>
                    <a:lstStyle/>
                    <a:p>
                      <a:pPr algn="ctr" fontAlgn="b"/>
                      <a:r>
                        <a:rPr lang="en-US" sz="1600" b="1" i="0" u="none" strike="noStrike" dirty="0">
                          <a:solidFill>
                            <a:srgbClr val="FFFFFF"/>
                          </a:solidFill>
                          <a:effectLst/>
                          <a:latin typeface="Calibri"/>
                        </a:rPr>
                        <a:t>30-year</a:t>
                      </a:r>
                      <a:r>
                        <a:rPr lang="en-US" sz="1600" b="1" i="0" u="none" strike="noStrike" baseline="0" dirty="0">
                          <a:solidFill>
                            <a:srgbClr val="FFFFFF"/>
                          </a:solidFill>
                          <a:effectLst/>
                          <a:latin typeface="Calibri"/>
                        </a:rPr>
                        <a:t> term</a:t>
                      </a:r>
                      <a:endParaRPr lang="en-US" sz="1600" b="1" i="0" u="none" strike="noStrike" dirty="0">
                        <a:solidFill>
                          <a:srgbClr val="FFFFFF"/>
                        </a:solidFill>
                        <a:effectLst/>
                        <a:latin typeface="Calibri"/>
                      </a:endParaRPr>
                    </a:p>
                  </a:txBody>
                  <a:tcPr marL="16917" marR="16917"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9628"/>
                    </a:solidFill>
                  </a:tcPr>
                </a:tc>
                <a:extLst>
                  <a:ext uri="{0D108BD9-81ED-4DB2-BD59-A6C34878D82A}">
                    <a16:rowId xmlns:a16="http://schemas.microsoft.com/office/drawing/2014/main" val="10000"/>
                  </a:ext>
                </a:extLst>
              </a:tr>
              <a:tr h="292959">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1" u="none" strike="noStrike" dirty="0">
                          <a:solidFill>
                            <a:srgbClr val="FFFFFF"/>
                          </a:solidFill>
                          <a:effectLst/>
                          <a:latin typeface="Calibri" charset="0"/>
                          <a:ea typeface="Calibri" charset="0"/>
                          <a:cs typeface="Calibri" charset="0"/>
                        </a:rPr>
                        <a:t>Lincoln</a:t>
                      </a:r>
                      <a:r>
                        <a:rPr lang="en-US" sz="1800" b="1" i="1" u="none" strike="noStrike" baseline="0" dirty="0">
                          <a:solidFill>
                            <a:srgbClr val="FFFFFF"/>
                          </a:solidFill>
                          <a:effectLst/>
                          <a:latin typeface="Calibri" charset="0"/>
                          <a:ea typeface="Calibri" charset="0"/>
                          <a:cs typeface="Calibri" charset="0"/>
                        </a:rPr>
                        <a:t> </a:t>
                      </a:r>
                      <a:r>
                        <a:rPr lang="en-US" sz="1800" b="1" i="1" u="none" strike="noStrike" dirty="0" err="1">
                          <a:solidFill>
                            <a:srgbClr val="FFFFFF"/>
                          </a:solidFill>
                          <a:effectLst/>
                          <a:latin typeface="Calibri" charset="0"/>
                          <a:ea typeface="Calibri" charset="0"/>
                          <a:cs typeface="Calibri" charset="0"/>
                        </a:rPr>
                        <a:t>LifeElements</a:t>
                      </a:r>
                      <a:r>
                        <a:rPr lang="en-US" sz="1800" b="1" i="1" u="none" strike="noStrike" dirty="0">
                          <a:solidFill>
                            <a:srgbClr val="FFFFFF"/>
                          </a:solidFill>
                          <a:effectLst/>
                          <a:latin typeface="Calibri" charset="0"/>
                          <a:ea typeface="Calibri" charset="0"/>
                          <a:cs typeface="Calibri" charset="0"/>
                        </a:rPr>
                        <a:t>® </a:t>
                      </a:r>
                      <a:r>
                        <a:rPr lang="en-US" sz="1800" b="1" i="0" u="none" strike="noStrike" dirty="0">
                          <a:solidFill>
                            <a:srgbClr val="FFFFFF"/>
                          </a:solidFill>
                          <a:effectLst/>
                          <a:latin typeface="Calibri" charset="0"/>
                          <a:ea typeface="Calibri" charset="0"/>
                          <a:cs typeface="Calibri" charset="0"/>
                        </a:rPr>
                        <a:t>Level Term</a:t>
                      </a:r>
                    </a:p>
                  </a:txBody>
                  <a:tcPr marL="16917" marR="16917" marT="9524" marB="9143" anchor="b">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4AE00"/>
                    </a:solidFill>
                  </a:tcPr>
                </a:tc>
                <a:tc>
                  <a:txBody>
                    <a:bodyPr/>
                    <a:lstStyle/>
                    <a:p>
                      <a:pPr algn="ctr" fontAlgn="b"/>
                      <a:r>
                        <a:rPr lang="en-US" sz="1800" b="1" i="0" u="none" strike="noStrike" dirty="0">
                          <a:solidFill>
                            <a:srgbClr val="F3F0D6"/>
                          </a:solidFill>
                          <a:effectLst/>
                          <a:latin typeface="Calibri" charset="0"/>
                          <a:ea typeface="Calibri" charset="0"/>
                          <a:cs typeface="Calibri" charset="0"/>
                        </a:rPr>
                        <a:t>$20,070</a:t>
                      </a:r>
                    </a:p>
                  </a:txBody>
                  <a:tcPr marL="16917" marR="16917" marT="9524" marB="9143" anchor="b">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4AE00"/>
                    </a:solidFill>
                  </a:tcPr>
                </a:tc>
                <a:tc>
                  <a:txBody>
                    <a:bodyPr/>
                    <a:lstStyle/>
                    <a:p>
                      <a:pPr algn="ctr" fontAlgn="b"/>
                      <a:r>
                        <a:rPr lang="en-US" sz="1800" b="1" i="0" u="none" strike="noStrike" dirty="0">
                          <a:solidFill>
                            <a:srgbClr val="FFFFFF"/>
                          </a:solidFill>
                          <a:effectLst/>
                          <a:latin typeface="Calibri" charset="0"/>
                          <a:ea typeface="Calibri" charset="0"/>
                          <a:cs typeface="Calibri" charset="0"/>
                        </a:rPr>
                        <a:t>$36,070</a:t>
                      </a:r>
                    </a:p>
                  </a:txBody>
                  <a:tcPr marL="16917" marR="16917" marT="9524" marB="9143"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4AE00"/>
                    </a:solidFill>
                  </a:tcPr>
                </a:tc>
                <a:extLst>
                  <a:ext uri="{0D108BD9-81ED-4DB2-BD59-A6C34878D82A}">
                    <a16:rowId xmlns:a16="http://schemas.microsoft.com/office/drawing/2014/main" val="10001"/>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John Hancock Term 17</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$20,200</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 </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2"/>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American</a:t>
                      </a:r>
                      <a:r>
                        <a:rPr lang="en-US" sz="1800" b="0" i="0" u="none" strike="noStrike" baseline="0" dirty="0">
                          <a:solidFill>
                            <a:srgbClr val="000000"/>
                          </a:solidFill>
                          <a:effectLst/>
                          <a:latin typeface="Calibri" charset="0"/>
                          <a:ea typeface="Calibri" charset="0"/>
                          <a:cs typeface="Calibri" charset="0"/>
                        </a:rPr>
                        <a:t> General </a:t>
                      </a:r>
                      <a:r>
                        <a:rPr lang="en-US" sz="1800" b="0" i="0" u="none" strike="noStrike" dirty="0">
                          <a:solidFill>
                            <a:srgbClr val="000000"/>
                          </a:solidFill>
                          <a:effectLst/>
                          <a:latin typeface="Calibri" charset="0"/>
                          <a:ea typeface="Calibri" charset="0"/>
                          <a:cs typeface="Calibri" charset="0"/>
                        </a:rPr>
                        <a:t>Select-a-Term</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$20,264</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$35,864</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Nationwide Guaranteed Level Term</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$20,275</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$39,075</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4"/>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Principal Term</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$20,295</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$36,475</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Banner </a:t>
                      </a:r>
                      <a:r>
                        <a:rPr lang="en-US" sz="1800" b="0" i="0" u="none" strike="noStrike" dirty="0" err="1">
                          <a:solidFill>
                            <a:srgbClr val="000000"/>
                          </a:solidFill>
                          <a:effectLst/>
                          <a:latin typeface="Calibri" charset="0"/>
                          <a:ea typeface="Calibri" charset="0"/>
                          <a:cs typeface="Calibri" charset="0"/>
                        </a:rPr>
                        <a:t>OPTerm</a:t>
                      </a:r>
                      <a:endParaRPr lang="en-US" sz="1800" b="0" i="0" u="none" strike="noStrike" dirty="0">
                        <a:solidFill>
                          <a:srgbClr val="000000"/>
                        </a:solidFill>
                        <a:effectLst/>
                        <a:latin typeface="Calibri" charset="0"/>
                        <a:ea typeface="Calibri" charset="0"/>
                        <a:cs typeface="Calibri" charset="0"/>
                      </a:endParaRP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$20,339</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$34,560</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6"/>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Protective Classic Choice Term</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$20,455</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$37,855</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AXA </a:t>
                      </a:r>
                      <a:r>
                        <a:rPr lang="en-US" sz="1800" b="0" i="0" u="none" strike="noStrike" dirty="0" err="1">
                          <a:solidFill>
                            <a:srgbClr val="000000"/>
                          </a:solidFill>
                          <a:effectLst/>
                          <a:latin typeface="Calibri" charset="0"/>
                          <a:ea typeface="Calibri" charset="0"/>
                          <a:cs typeface="Calibri" charset="0"/>
                        </a:rPr>
                        <a:t>BrightLife</a:t>
                      </a:r>
                      <a:r>
                        <a:rPr lang="en-US" sz="1800" b="0" i="0" u="none" strike="noStrike" dirty="0">
                          <a:solidFill>
                            <a:srgbClr val="000000"/>
                          </a:solidFill>
                          <a:effectLst/>
                          <a:latin typeface="Calibri" charset="0"/>
                          <a:ea typeface="Calibri" charset="0"/>
                          <a:cs typeface="Calibri" charset="0"/>
                        </a:rPr>
                        <a:t> Term</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$20,875</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 </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8"/>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Prudential Term Essential</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$21,085</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$37,485</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North American </a:t>
                      </a:r>
                      <a:r>
                        <a:rPr lang="en-US" sz="1800" b="0" i="0" u="none" strike="noStrike" dirty="0" err="1">
                          <a:solidFill>
                            <a:srgbClr val="000000"/>
                          </a:solidFill>
                          <a:effectLst/>
                          <a:latin typeface="Calibri" charset="0"/>
                          <a:ea typeface="Calibri" charset="0"/>
                          <a:cs typeface="Calibri" charset="0"/>
                        </a:rPr>
                        <a:t>ADDvantage</a:t>
                      </a:r>
                      <a:r>
                        <a:rPr lang="en-US" sz="1800" b="0" i="0" u="none" strike="noStrike" dirty="0">
                          <a:solidFill>
                            <a:srgbClr val="000000"/>
                          </a:solidFill>
                          <a:effectLst/>
                          <a:latin typeface="Calibri" charset="0"/>
                          <a:ea typeface="Calibri" charset="0"/>
                          <a:cs typeface="Calibri" charset="0"/>
                        </a:rPr>
                        <a:t> Term</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$21,265</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$36,665</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0"/>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Pacific Life Prime Term</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$21,465</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$38,265</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Penn Mutual Guaranteed Term</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$21,670</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 </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2"/>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Protective Custom Choice UL</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$21,726</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$39,684</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Mutual</a:t>
                      </a:r>
                      <a:r>
                        <a:rPr lang="en-US" sz="1800" b="0" i="0" u="none" strike="noStrike" baseline="0" dirty="0">
                          <a:solidFill>
                            <a:srgbClr val="000000"/>
                          </a:solidFill>
                          <a:effectLst/>
                          <a:latin typeface="Calibri" charset="0"/>
                          <a:ea typeface="Calibri" charset="0"/>
                          <a:cs typeface="Calibri" charset="0"/>
                        </a:rPr>
                        <a:t> of Omaha </a:t>
                      </a:r>
                      <a:r>
                        <a:rPr lang="en-US" sz="1800" b="0" i="0" u="none" strike="noStrike" dirty="0">
                          <a:solidFill>
                            <a:srgbClr val="000000"/>
                          </a:solidFill>
                          <a:effectLst/>
                          <a:latin typeface="Calibri" charset="0"/>
                          <a:ea typeface="Calibri" charset="0"/>
                          <a:cs typeface="Calibri" charset="0"/>
                        </a:rPr>
                        <a:t>Term Life Answers</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$22,063</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$39,663</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4"/>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Prudential Term Elite</a:t>
                      </a:r>
                    </a:p>
                  </a:txBody>
                  <a:tcPr marL="16917" marR="16917" marT="9524"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$23,485</a:t>
                      </a:r>
                    </a:p>
                  </a:txBody>
                  <a:tcPr marL="16917" marR="16917" marT="9524"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$40,685</a:t>
                      </a:r>
                    </a:p>
                  </a:txBody>
                  <a:tcPr marL="16917" marR="16917" marT="9524"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92959">
                <a:tc>
                  <a:txBody>
                    <a:bodyPr/>
                    <a:lstStyle/>
                    <a:p>
                      <a:pPr algn="r" fontAlgn="b"/>
                      <a:r>
                        <a:rPr lang="en-US" sz="1800" b="0" i="0" u="none" strike="noStrike" dirty="0">
                          <a:solidFill>
                            <a:srgbClr val="000000"/>
                          </a:solidFill>
                          <a:effectLst/>
                          <a:latin typeface="Calibri" charset="0"/>
                          <a:ea typeface="Calibri" charset="0"/>
                          <a:cs typeface="Calibri" charset="0"/>
                        </a:rPr>
                        <a:t>Transamerica</a:t>
                      </a:r>
                      <a:r>
                        <a:rPr lang="en-US" sz="1800" b="0" i="0" u="none" strike="noStrike" baseline="0" dirty="0">
                          <a:solidFill>
                            <a:srgbClr val="000000"/>
                          </a:solidFill>
                          <a:effectLst/>
                          <a:latin typeface="Calibri" charset="0"/>
                          <a:ea typeface="Calibri" charset="0"/>
                          <a:cs typeface="Calibri" charset="0"/>
                        </a:rPr>
                        <a:t> </a:t>
                      </a:r>
                      <a:r>
                        <a:rPr lang="en-US" sz="1800" b="0" i="0" u="none" strike="noStrike" dirty="0">
                          <a:solidFill>
                            <a:srgbClr val="000000"/>
                          </a:solidFill>
                          <a:effectLst/>
                          <a:latin typeface="Calibri" charset="0"/>
                          <a:ea typeface="Calibri" charset="0"/>
                          <a:cs typeface="Calibri" charset="0"/>
                        </a:rPr>
                        <a:t>Trendsetter Super</a:t>
                      </a:r>
                    </a:p>
                  </a:txBody>
                  <a:tcPr marL="16917" marR="16917" marT="9524" marB="9143" anchor="b">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lumMod val="50000"/>
                              <a:lumOff val="50000"/>
                            </a:schemeClr>
                          </a:solidFill>
                          <a:effectLst/>
                          <a:latin typeface="Calibri" charset="0"/>
                          <a:ea typeface="Calibri" charset="0"/>
                          <a:cs typeface="Calibri" charset="0"/>
                        </a:rPr>
                        <a:t>$29,030</a:t>
                      </a:r>
                    </a:p>
                  </a:txBody>
                  <a:tcPr marL="16917" marR="16917" marT="9524" marB="9143" anchor="b">
                    <a:lnL w="635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9EE"/>
                    </a:solidFill>
                  </a:tcPr>
                </a:tc>
                <a:tc>
                  <a:txBody>
                    <a:bodyPr/>
                    <a:lstStyle/>
                    <a:p>
                      <a:pPr algn="ctr" fontAlgn="b"/>
                      <a:r>
                        <a:rPr lang="en-US" sz="1800" b="0" i="0" u="none" strike="noStrike" dirty="0">
                          <a:solidFill>
                            <a:srgbClr val="000000"/>
                          </a:solidFill>
                          <a:effectLst/>
                          <a:latin typeface="Calibri" charset="0"/>
                          <a:ea typeface="Calibri" charset="0"/>
                          <a:cs typeface="Calibri" charset="0"/>
                        </a:rPr>
                        <a:t>$51,030</a:t>
                      </a:r>
                    </a:p>
                  </a:txBody>
                  <a:tcPr marL="16917" marR="16917" marT="9524" marB="9143" anchor="b">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6"/>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50CF0C0-523B-4DAB-A96F-627760334AB4}"/>
              </a:ext>
            </a:extLst>
          </p:cNvPr>
          <p:cNvGraphicFramePr>
            <a:graphicFrameLocks noGrp="1"/>
          </p:cNvGraphicFramePr>
          <p:nvPr>
            <p:ph idx="1"/>
          </p:nvPr>
        </p:nvGraphicFramePr>
        <p:xfrm>
          <a:off x="754063" y="1047750"/>
          <a:ext cx="5472112" cy="4946650"/>
        </p:xfrm>
        <a:graphic>
          <a:graphicData uri="http://schemas.openxmlformats.org/drawingml/2006/table">
            <a:tbl>
              <a:tblPr/>
              <a:tblGrid>
                <a:gridCol w="3642994">
                  <a:extLst>
                    <a:ext uri="{9D8B030D-6E8A-4147-A177-3AD203B41FA5}">
                      <a16:colId xmlns:a16="http://schemas.microsoft.com/office/drawing/2014/main" val="20000"/>
                    </a:ext>
                  </a:extLst>
                </a:gridCol>
                <a:gridCol w="1829118">
                  <a:extLst>
                    <a:ext uri="{9D8B030D-6E8A-4147-A177-3AD203B41FA5}">
                      <a16:colId xmlns:a16="http://schemas.microsoft.com/office/drawing/2014/main" val="20001"/>
                    </a:ext>
                  </a:extLst>
                </a:gridCol>
              </a:tblGrid>
              <a:tr h="262486">
                <a:tc>
                  <a:txBody>
                    <a:bodyPr/>
                    <a:lstStyle/>
                    <a:p>
                      <a:pPr algn="r" fontAlgn="b"/>
                      <a:endParaRPr lang="en-US" sz="1600" b="1" i="0" u="none" strike="noStrike" dirty="0">
                        <a:solidFill>
                          <a:srgbClr val="000000"/>
                        </a:solidFill>
                        <a:effectLst/>
                        <a:latin typeface="Calibri"/>
                      </a:endParaRPr>
                    </a:p>
                  </a:txBody>
                  <a:tcPr marL="16918" marR="16918"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Calibri"/>
                        </a:rPr>
                        <a:t>20-year term</a:t>
                      </a:r>
                      <a:r>
                        <a:rPr lang="en-US" sz="1600" b="1" i="0" u="none" strike="noStrike" baseline="0" dirty="0">
                          <a:solidFill>
                            <a:schemeClr val="bg1"/>
                          </a:solidFill>
                          <a:effectLst/>
                          <a:latin typeface="Calibri"/>
                        </a:rPr>
                        <a:t> </a:t>
                      </a:r>
                      <a:endParaRPr lang="en-US" sz="1600" b="1" i="0" u="none" strike="noStrike" dirty="0">
                        <a:solidFill>
                          <a:schemeClr val="bg1"/>
                        </a:solidFill>
                        <a:effectLst/>
                        <a:latin typeface="Calibri"/>
                      </a:endParaRPr>
                    </a:p>
                  </a:txBody>
                  <a:tcPr marL="16918" marR="16918"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7A1"/>
                    </a:solidFill>
                  </a:tcPr>
                </a:tc>
                <a:extLst>
                  <a:ext uri="{0D108BD9-81ED-4DB2-BD59-A6C34878D82A}">
                    <a16:rowId xmlns:a16="http://schemas.microsoft.com/office/drawing/2014/main" val="10000"/>
                  </a:ext>
                </a:extLst>
              </a:tr>
              <a:tr h="292760">
                <a:tc>
                  <a:txBody>
                    <a:bodyPr/>
                    <a:lstStyle/>
                    <a:p>
                      <a:pPr algn="r" fontAlgn="b"/>
                      <a:r>
                        <a:rPr lang="en-US" sz="1800" b="0" i="0" u="none" strike="noStrike" dirty="0">
                          <a:solidFill>
                            <a:srgbClr val="000000"/>
                          </a:solidFill>
                          <a:effectLst/>
                          <a:latin typeface="Calibri"/>
                        </a:rPr>
                        <a:t>Protective Classic Choice Term</a:t>
                      </a:r>
                    </a:p>
                  </a:txBody>
                  <a:tcPr marL="9146" marR="9146" marT="9143" marB="9143" anchor="b">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a:rPr>
                        <a:t>$138,455</a:t>
                      </a:r>
                    </a:p>
                  </a:txBody>
                  <a:tcPr marL="9146" marR="9146" marT="9143" marB="9143" anchor="b">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2760">
                <a:tc>
                  <a:txBody>
                    <a:bodyPr/>
                    <a:lstStyle/>
                    <a:p>
                      <a:pPr algn="r" fontAlgn="b"/>
                      <a:r>
                        <a:rPr lang="en-US" sz="1800" b="1" i="1" u="none" strike="noStrike" dirty="0">
                          <a:solidFill>
                            <a:schemeClr val="bg1"/>
                          </a:solidFill>
                          <a:effectLst/>
                          <a:latin typeface="Calibri"/>
                        </a:rPr>
                        <a:t>Lincoln </a:t>
                      </a:r>
                      <a:r>
                        <a:rPr lang="en-US" sz="1800" b="1" i="1" u="none" strike="noStrike" dirty="0" err="1">
                          <a:solidFill>
                            <a:schemeClr val="bg1"/>
                          </a:solidFill>
                          <a:effectLst/>
                          <a:latin typeface="Calibri"/>
                        </a:rPr>
                        <a:t>LifeElements</a:t>
                      </a:r>
                      <a:r>
                        <a:rPr lang="en-US" sz="1800" b="1" i="1" u="none" strike="noStrike" dirty="0">
                          <a:solidFill>
                            <a:schemeClr val="bg1"/>
                          </a:solidFill>
                          <a:effectLst/>
                          <a:latin typeface="Calibri"/>
                        </a:rPr>
                        <a:t>®</a:t>
                      </a:r>
                      <a:r>
                        <a:rPr lang="en-US" sz="1800" b="1" i="0" u="none" strike="noStrike" dirty="0">
                          <a:solidFill>
                            <a:schemeClr val="bg1"/>
                          </a:solidFill>
                          <a:effectLst/>
                          <a:latin typeface="Calibri"/>
                        </a:rPr>
                        <a:t> Level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4AE00"/>
                    </a:solidFill>
                  </a:tcPr>
                </a:tc>
                <a:tc>
                  <a:txBody>
                    <a:bodyPr/>
                    <a:lstStyle/>
                    <a:p>
                      <a:pPr algn="ctr" fontAlgn="b"/>
                      <a:r>
                        <a:rPr lang="en-US" sz="1800" b="1" i="0" u="none" strike="noStrike" dirty="0">
                          <a:solidFill>
                            <a:schemeClr val="bg1"/>
                          </a:solidFill>
                          <a:effectLst/>
                          <a:latin typeface="Calibri"/>
                        </a:rPr>
                        <a:t>$139,230</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4AE00"/>
                    </a:solidFill>
                  </a:tcPr>
                </a:tc>
                <a:extLst>
                  <a:ext uri="{0D108BD9-81ED-4DB2-BD59-A6C34878D82A}">
                    <a16:rowId xmlns:a16="http://schemas.microsoft.com/office/drawing/2014/main" val="10002"/>
                  </a:ext>
                </a:extLst>
              </a:tr>
              <a:tr h="292760">
                <a:tc>
                  <a:txBody>
                    <a:bodyPr/>
                    <a:lstStyle/>
                    <a:p>
                      <a:pPr algn="r" fontAlgn="b"/>
                      <a:r>
                        <a:rPr lang="en-US" sz="1800" b="0" i="0" u="none" strike="noStrike" dirty="0">
                          <a:solidFill>
                            <a:srgbClr val="000000"/>
                          </a:solidFill>
                          <a:effectLst/>
                          <a:latin typeface="Calibri"/>
                        </a:rPr>
                        <a:t>North American </a:t>
                      </a:r>
                      <a:r>
                        <a:rPr lang="en-US" sz="1800" b="0" i="0" u="none" strike="noStrike" dirty="0" err="1">
                          <a:solidFill>
                            <a:srgbClr val="000000"/>
                          </a:solidFill>
                          <a:effectLst/>
                          <a:latin typeface="Calibri"/>
                        </a:rPr>
                        <a:t>ADDvantage</a:t>
                      </a:r>
                      <a:r>
                        <a:rPr lang="en-US" sz="1800" b="0" i="0" u="none" strike="noStrike" dirty="0">
                          <a:solidFill>
                            <a:srgbClr val="000000"/>
                          </a:solidFill>
                          <a:effectLst/>
                          <a:latin typeface="Calibri"/>
                        </a:rPr>
                        <a:t>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$140,065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2760">
                <a:tc>
                  <a:txBody>
                    <a:bodyPr/>
                    <a:lstStyle/>
                    <a:p>
                      <a:pPr algn="r" fontAlgn="b"/>
                      <a:r>
                        <a:rPr lang="en-US" sz="1800" b="0" i="0" u="none" strike="noStrike" dirty="0">
                          <a:solidFill>
                            <a:srgbClr val="000000"/>
                          </a:solidFill>
                          <a:effectLst/>
                          <a:latin typeface="Calibri"/>
                        </a:rPr>
                        <a:t>Protective Custom Choice UL</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$140,945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4"/>
                  </a:ext>
                </a:extLst>
              </a:tr>
              <a:tr h="292760">
                <a:tc>
                  <a:txBody>
                    <a:bodyPr/>
                    <a:lstStyle/>
                    <a:p>
                      <a:pPr algn="r" fontAlgn="b"/>
                      <a:r>
                        <a:rPr lang="en-US" sz="1800" b="0" i="0" u="none" strike="noStrike" dirty="0">
                          <a:solidFill>
                            <a:srgbClr val="000000"/>
                          </a:solidFill>
                          <a:effectLst/>
                          <a:latin typeface="Calibri"/>
                        </a:rPr>
                        <a:t>Principal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$143,475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2760">
                <a:tc>
                  <a:txBody>
                    <a:bodyPr/>
                    <a:lstStyle/>
                    <a:p>
                      <a:pPr algn="r" fontAlgn="b"/>
                      <a:r>
                        <a:rPr lang="en-US" sz="1800" b="0" i="0" u="none" strike="noStrike" dirty="0">
                          <a:solidFill>
                            <a:srgbClr val="000000"/>
                          </a:solidFill>
                          <a:effectLst/>
                          <a:latin typeface="Calibri"/>
                        </a:rPr>
                        <a:t>Penn Mutual Guaranteed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$147,070</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6"/>
                  </a:ext>
                </a:extLst>
              </a:tr>
              <a:tr h="292760">
                <a:tc>
                  <a:txBody>
                    <a:bodyPr/>
                    <a:lstStyle/>
                    <a:p>
                      <a:pPr algn="r" fontAlgn="b"/>
                      <a:r>
                        <a:rPr lang="en-US" sz="1800" b="0" i="0" u="none" strike="noStrike" dirty="0">
                          <a:solidFill>
                            <a:srgbClr val="000000"/>
                          </a:solidFill>
                          <a:effectLst/>
                          <a:latin typeface="Calibri"/>
                        </a:rPr>
                        <a:t>American General</a:t>
                      </a:r>
                      <a:r>
                        <a:rPr lang="en-US" sz="1800" b="0" i="0" u="none" strike="noStrike" baseline="0" dirty="0">
                          <a:solidFill>
                            <a:srgbClr val="000000"/>
                          </a:solidFill>
                          <a:effectLst/>
                          <a:latin typeface="Calibri"/>
                        </a:rPr>
                        <a:t> </a:t>
                      </a:r>
                      <a:r>
                        <a:rPr lang="en-US" sz="1800" b="0" i="0" u="none" strike="noStrike" dirty="0">
                          <a:solidFill>
                            <a:srgbClr val="000000"/>
                          </a:solidFill>
                          <a:effectLst/>
                          <a:latin typeface="Calibri"/>
                        </a:rPr>
                        <a:t>Select-a-Term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$149,064</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2760">
                <a:tc>
                  <a:txBody>
                    <a:bodyPr/>
                    <a:lstStyle/>
                    <a:p>
                      <a:pPr algn="r" fontAlgn="b"/>
                      <a:r>
                        <a:rPr lang="en-US" sz="1800" b="0" i="0" u="none" strike="noStrike" dirty="0">
                          <a:solidFill>
                            <a:srgbClr val="000000"/>
                          </a:solidFill>
                          <a:effectLst/>
                          <a:latin typeface="Calibri"/>
                        </a:rPr>
                        <a:t>AXA</a:t>
                      </a:r>
                      <a:r>
                        <a:rPr lang="en-US" sz="1800" b="0" i="0" u="none" strike="noStrike" baseline="0" dirty="0">
                          <a:solidFill>
                            <a:srgbClr val="000000"/>
                          </a:solidFill>
                          <a:effectLst/>
                          <a:latin typeface="Calibri"/>
                        </a:rPr>
                        <a:t> </a:t>
                      </a:r>
                      <a:r>
                        <a:rPr lang="en-US" sz="1800" b="0" i="0" u="none" strike="noStrike" dirty="0" err="1">
                          <a:solidFill>
                            <a:srgbClr val="000000"/>
                          </a:solidFill>
                          <a:effectLst/>
                          <a:latin typeface="Calibri"/>
                        </a:rPr>
                        <a:t>BrightLife</a:t>
                      </a:r>
                      <a:r>
                        <a:rPr lang="en-US" sz="1800" b="0" i="0" u="none" strike="noStrike" dirty="0">
                          <a:solidFill>
                            <a:srgbClr val="000000"/>
                          </a:solidFill>
                          <a:effectLst/>
                          <a:latin typeface="Calibri"/>
                        </a:rPr>
                        <a:t>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$149,075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8"/>
                  </a:ext>
                </a:extLst>
              </a:tr>
              <a:tr h="292760">
                <a:tc>
                  <a:txBody>
                    <a:bodyPr/>
                    <a:lstStyle/>
                    <a:p>
                      <a:pPr algn="r" fontAlgn="b"/>
                      <a:r>
                        <a:rPr lang="en-US" sz="1800" b="0" i="0" u="none" strike="noStrike" dirty="0">
                          <a:solidFill>
                            <a:srgbClr val="000000"/>
                          </a:solidFill>
                          <a:effectLst/>
                          <a:latin typeface="Calibri"/>
                        </a:rPr>
                        <a:t>Prudential</a:t>
                      </a:r>
                      <a:r>
                        <a:rPr lang="en-US" sz="1800" b="0" i="0" u="none" strike="noStrike" baseline="0" dirty="0">
                          <a:solidFill>
                            <a:srgbClr val="000000"/>
                          </a:solidFill>
                          <a:effectLst/>
                          <a:latin typeface="Calibri"/>
                        </a:rPr>
                        <a:t> </a:t>
                      </a:r>
                      <a:r>
                        <a:rPr lang="en-US" sz="1800" b="0" i="0" u="none" strike="noStrike" dirty="0">
                          <a:solidFill>
                            <a:srgbClr val="000000"/>
                          </a:solidFill>
                          <a:effectLst/>
                          <a:latin typeface="Calibri"/>
                        </a:rPr>
                        <a:t>Term Essential</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$154,885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2760">
                <a:tc>
                  <a:txBody>
                    <a:bodyPr/>
                    <a:lstStyle/>
                    <a:p>
                      <a:pPr algn="r" fontAlgn="b"/>
                      <a:r>
                        <a:rPr lang="en-US" sz="1800" b="0" i="0" u="none" strike="noStrike" dirty="0">
                          <a:solidFill>
                            <a:srgbClr val="000000"/>
                          </a:solidFill>
                          <a:effectLst/>
                          <a:latin typeface="Calibri"/>
                        </a:rPr>
                        <a:t>Pacific Life Prime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$165,265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0"/>
                  </a:ext>
                </a:extLst>
              </a:tr>
              <a:tr h="292760">
                <a:tc>
                  <a:txBody>
                    <a:bodyPr/>
                    <a:lstStyle/>
                    <a:p>
                      <a:pPr algn="r" fontAlgn="b"/>
                      <a:r>
                        <a:rPr lang="en-US" sz="1800" b="0" i="0" u="none" strike="noStrike" dirty="0">
                          <a:solidFill>
                            <a:srgbClr val="000000"/>
                          </a:solidFill>
                          <a:effectLst/>
                          <a:latin typeface="Calibri"/>
                        </a:rPr>
                        <a:t>Mutual of Omaha Term Life Answers</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$168,863</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2760">
                <a:tc>
                  <a:txBody>
                    <a:bodyPr/>
                    <a:lstStyle/>
                    <a:p>
                      <a:pPr algn="r" fontAlgn="b"/>
                      <a:r>
                        <a:rPr lang="en-US" sz="1800" b="0" i="0" u="none" strike="noStrike" dirty="0">
                          <a:solidFill>
                            <a:srgbClr val="000000"/>
                          </a:solidFill>
                          <a:effectLst/>
                          <a:latin typeface="Calibri"/>
                        </a:rPr>
                        <a:t>Banner </a:t>
                      </a:r>
                      <a:r>
                        <a:rPr lang="en-US" sz="1800" b="0" i="0" u="none" strike="noStrike" dirty="0" err="1">
                          <a:solidFill>
                            <a:srgbClr val="000000"/>
                          </a:solidFill>
                          <a:effectLst/>
                          <a:latin typeface="Calibri"/>
                        </a:rPr>
                        <a:t>OPTerm</a:t>
                      </a:r>
                      <a:endParaRPr lang="en-US" sz="1800" b="0" i="0" u="none" strike="noStrike" dirty="0">
                        <a:solidFill>
                          <a:srgbClr val="000000"/>
                        </a:solidFill>
                        <a:effectLst/>
                        <a:latin typeface="Calibri"/>
                      </a:endParaRP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$168,910</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2"/>
                  </a:ext>
                </a:extLst>
              </a:tr>
              <a:tr h="292760">
                <a:tc>
                  <a:txBody>
                    <a:bodyPr/>
                    <a:lstStyle/>
                    <a:p>
                      <a:pPr algn="r" fontAlgn="b"/>
                      <a:r>
                        <a:rPr lang="en-US" sz="1800" b="0" i="0" u="none" strike="noStrike" dirty="0">
                          <a:solidFill>
                            <a:srgbClr val="000000"/>
                          </a:solidFill>
                          <a:effectLst/>
                          <a:latin typeface="Calibri"/>
                        </a:rPr>
                        <a:t>Prudential Term Elite</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$172,285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92760">
                <a:tc>
                  <a:txBody>
                    <a:bodyPr/>
                    <a:lstStyle/>
                    <a:p>
                      <a:pPr algn="r" fontAlgn="b"/>
                      <a:r>
                        <a:rPr lang="en-US" sz="1800" b="0" i="0" u="none" strike="noStrike" dirty="0">
                          <a:solidFill>
                            <a:srgbClr val="000000"/>
                          </a:solidFill>
                          <a:effectLst/>
                          <a:latin typeface="Calibri"/>
                        </a:rPr>
                        <a:t>Nationwide</a:t>
                      </a:r>
                      <a:r>
                        <a:rPr lang="en-US" sz="1800" b="0" i="0" u="none" strike="noStrike" baseline="0" dirty="0">
                          <a:solidFill>
                            <a:srgbClr val="000000"/>
                          </a:solidFill>
                          <a:effectLst/>
                          <a:latin typeface="Calibri"/>
                        </a:rPr>
                        <a:t> </a:t>
                      </a:r>
                      <a:r>
                        <a:rPr lang="en-US" sz="1800" b="0" i="0" u="none" strike="noStrike" dirty="0">
                          <a:solidFill>
                            <a:srgbClr val="000000"/>
                          </a:solidFill>
                          <a:effectLst/>
                          <a:latin typeface="Calibri"/>
                        </a:rPr>
                        <a:t>Guaranteed Level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$173,875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4"/>
                  </a:ext>
                </a:extLst>
              </a:tr>
              <a:tr h="292760">
                <a:tc>
                  <a:txBody>
                    <a:bodyPr/>
                    <a:lstStyle/>
                    <a:p>
                      <a:pPr algn="r" fontAlgn="b"/>
                      <a:r>
                        <a:rPr lang="en-US" sz="1800" b="0" i="0" u="none" strike="noStrike" dirty="0">
                          <a:solidFill>
                            <a:srgbClr val="000000"/>
                          </a:solidFill>
                          <a:effectLst/>
                          <a:latin typeface="Calibri"/>
                        </a:rPr>
                        <a:t>John Hancock Term 17</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$181,500</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92760">
                <a:tc>
                  <a:txBody>
                    <a:bodyPr/>
                    <a:lstStyle/>
                    <a:p>
                      <a:pPr algn="r" fontAlgn="b"/>
                      <a:r>
                        <a:rPr lang="en-US" sz="1800" b="0" i="0" u="none" strike="noStrike" dirty="0">
                          <a:solidFill>
                            <a:srgbClr val="000000"/>
                          </a:solidFill>
                          <a:effectLst/>
                          <a:latin typeface="Calibri"/>
                        </a:rPr>
                        <a:t>Transamerica Trendsetter Super</a:t>
                      </a:r>
                    </a:p>
                  </a:txBody>
                  <a:tcPr marL="9146" marR="9146" marT="9143" marB="9143" anchor="b">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$203,030</a:t>
                      </a:r>
                    </a:p>
                  </a:txBody>
                  <a:tcPr marL="9146" marR="9146" marT="9143" marB="9143" anchor="b">
                    <a:lnL w="635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6"/>
                  </a:ext>
                </a:extLst>
              </a:tr>
            </a:tbl>
          </a:graphicData>
        </a:graphic>
      </p:graphicFrame>
      <p:sp>
        <p:nvSpPr>
          <p:cNvPr id="7" name="Title 6">
            <a:extLst>
              <a:ext uri="{FF2B5EF4-FFF2-40B4-BE49-F238E27FC236}">
                <a16:creationId xmlns:a16="http://schemas.microsoft.com/office/drawing/2014/main" id="{A2FCE4C7-6A02-4BDB-81F0-1FFD4164167B}"/>
              </a:ext>
            </a:extLst>
          </p:cNvPr>
          <p:cNvSpPr>
            <a:spLocks noGrp="1"/>
          </p:cNvSpPr>
          <p:nvPr>
            <p:ph type="title"/>
          </p:nvPr>
        </p:nvSpPr>
        <p:spPr>
          <a:xfrm>
            <a:off x="320675" y="295275"/>
            <a:ext cx="8366125" cy="619125"/>
          </a:xfrm>
        </p:spPr>
        <p:txBody>
          <a:bodyPr/>
          <a:lstStyle/>
          <a:p>
            <a:pPr marL="974725" fontAlgn="auto">
              <a:spcAft>
                <a:spcPts val="0"/>
              </a:spcAft>
              <a:defRPr/>
            </a:pPr>
            <a:r>
              <a:rPr lang="en-US" dirty="0"/>
              <a:t>$20M death benefit for 65 female, Preferred NT</a:t>
            </a:r>
          </a:p>
        </p:txBody>
      </p:sp>
      <p:pic>
        <p:nvPicPr>
          <p:cNvPr id="22566" name="Picture 7">
            <a:extLst>
              <a:ext uri="{FF2B5EF4-FFF2-40B4-BE49-F238E27FC236}">
                <a16:creationId xmlns:a16="http://schemas.microsoft.com/office/drawing/2014/main" id="{739C655B-E248-4B30-980D-A44F14797D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2474F73-490B-473F-8CBF-50C85BF80FE3}"/>
              </a:ext>
            </a:extLst>
          </p:cNvPr>
          <p:cNvSpPr txBox="1"/>
          <p:nvPr/>
        </p:nvSpPr>
        <p:spPr>
          <a:xfrm>
            <a:off x="4403725" y="6081713"/>
            <a:ext cx="2755900" cy="277812"/>
          </a:xfrm>
          <a:prstGeom prst="rect">
            <a:avLst/>
          </a:prstGeom>
          <a:noFill/>
        </p:spPr>
        <p:txBody>
          <a:bodyPr>
            <a:spAutoFit/>
          </a:bodyPr>
          <a:lstStyle/>
          <a:p>
            <a:pPr fontAlgn="auto">
              <a:spcBef>
                <a:spcPts val="0"/>
              </a:spcBef>
              <a:spcAft>
                <a:spcPts val="0"/>
              </a:spcAft>
              <a:defRPr/>
            </a:pPr>
            <a:r>
              <a:rPr lang="en-US" sz="1200" dirty="0">
                <a:solidFill>
                  <a:schemeClr val="tx1">
                    <a:lumMod val="50000"/>
                    <a:lumOff val="50000"/>
                  </a:schemeClr>
                </a:solidFill>
                <a:latin typeface="+mn-lt"/>
                <a:cs typeface="+mn-cs"/>
              </a:rPr>
              <a:t>Sorted by lowest 20-year term premium</a:t>
            </a:r>
          </a:p>
        </p:txBody>
      </p:sp>
      <p:sp>
        <p:nvSpPr>
          <p:cNvPr id="2" name="Right Brace 1">
            <a:extLst>
              <a:ext uri="{FF2B5EF4-FFF2-40B4-BE49-F238E27FC236}">
                <a16:creationId xmlns:a16="http://schemas.microsoft.com/office/drawing/2014/main" id="{7C30AE02-FF57-4855-A1AE-420BC7AF7301}"/>
              </a:ext>
            </a:extLst>
          </p:cNvPr>
          <p:cNvSpPr/>
          <p:nvPr/>
        </p:nvSpPr>
        <p:spPr>
          <a:xfrm>
            <a:off x="6226175" y="1308100"/>
            <a:ext cx="301625" cy="571500"/>
          </a:xfrm>
          <a:prstGeom prst="rightBrace">
            <a:avLst/>
          </a:prstGeom>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 name="TextBox 3">
            <a:extLst>
              <a:ext uri="{FF2B5EF4-FFF2-40B4-BE49-F238E27FC236}">
                <a16:creationId xmlns:a16="http://schemas.microsoft.com/office/drawing/2014/main" id="{6F774DCA-5F52-4605-AE03-66DB099AD240}"/>
              </a:ext>
            </a:extLst>
          </p:cNvPr>
          <p:cNvSpPr txBox="1">
            <a:spLocks noChangeArrowheads="1"/>
          </p:cNvSpPr>
          <p:nvPr/>
        </p:nvSpPr>
        <p:spPr bwMode="auto">
          <a:xfrm>
            <a:off x="6527800" y="1368425"/>
            <a:ext cx="219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000"/>
              <a:t>&lt;1%	difference in premium</a:t>
            </a:r>
          </a:p>
        </p:txBody>
      </p:sp>
      <p:sp>
        <p:nvSpPr>
          <p:cNvPr id="6" name="TextBox 5">
            <a:extLst>
              <a:ext uri="{FF2B5EF4-FFF2-40B4-BE49-F238E27FC236}">
                <a16:creationId xmlns:a16="http://schemas.microsoft.com/office/drawing/2014/main" id="{8BA16F1B-EFF6-4E48-9724-4799205B9E7D}"/>
              </a:ext>
            </a:extLst>
          </p:cNvPr>
          <p:cNvSpPr txBox="1">
            <a:spLocks noChangeArrowheads="1"/>
          </p:cNvSpPr>
          <p:nvPr/>
        </p:nvSpPr>
        <p:spPr bwMode="auto">
          <a:xfrm>
            <a:off x="6376988" y="2260600"/>
            <a:ext cx="2309812" cy="2632075"/>
          </a:xfrm>
          <a:prstGeom prst="rect">
            <a:avLst/>
          </a:prstGeom>
          <a:solidFill>
            <a:srgbClr val="C4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600"/>
              </a:spcAft>
            </a:pPr>
            <a:r>
              <a:rPr lang="en-US" altLang="en-US" sz="2000" b="1">
                <a:solidFill>
                  <a:schemeClr val="bg1"/>
                </a:solidFill>
              </a:rPr>
              <a:t>What do you “get” </a:t>
            </a:r>
            <a:br>
              <a:rPr lang="en-US" altLang="en-US" sz="2000" b="1">
                <a:solidFill>
                  <a:schemeClr val="bg1"/>
                </a:solidFill>
              </a:rPr>
            </a:br>
            <a:r>
              <a:rPr lang="en-US" altLang="en-US" sz="2000" b="1">
                <a:solidFill>
                  <a:schemeClr val="bg1"/>
                </a:solidFill>
              </a:rPr>
              <a:t>for $775 a year </a:t>
            </a:r>
            <a:br>
              <a:rPr lang="en-US" altLang="en-US" sz="2000" b="1">
                <a:solidFill>
                  <a:schemeClr val="bg1"/>
                </a:solidFill>
              </a:rPr>
            </a:br>
            <a:r>
              <a:rPr lang="en-US" altLang="en-US" sz="2000" b="1">
                <a:solidFill>
                  <a:schemeClr val="bg1"/>
                </a:solidFill>
              </a:rPr>
              <a:t>with Lincoln?</a:t>
            </a:r>
          </a:p>
          <a:p>
            <a:pPr algn="ctr"/>
            <a:r>
              <a:rPr lang="en-US" altLang="en-US" sz="2000">
                <a:solidFill>
                  <a:schemeClr val="bg1"/>
                </a:solidFill>
              </a:rPr>
              <a:t>Financial strength</a:t>
            </a:r>
          </a:p>
          <a:p>
            <a:pPr algn="ctr"/>
            <a:r>
              <a:rPr lang="en-US" altLang="en-US" sz="2000">
                <a:solidFill>
                  <a:schemeClr val="bg1"/>
                </a:solidFill>
              </a:rPr>
              <a:t>Capacity</a:t>
            </a:r>
          </a:p>
          <a:p>
            <a:pPr algn="ctr"/>
            <a:r>
              <a:rPr lang="en-US" altLang="en-US" sz="2000">
                <a:solidFill>
                  <a:schemeClr val="bg1"/>
                </a:solidFill>
              </a:rPr>
              <a:t>Underwriting</a:t>
            </a:r>
          </a:p>
          <a:p>
            <a:pPr algn="ctr"/>
            <a:r>
              <a:rPr lang="en-US" altLang="en-US" sz="2000">
                <a:solidFill>
                  <a:schemeClr val="bg1"/>
                </a:solidFill>
              </a:rPr>
              <a:t>Convertibility and flexibility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bg/>
                                          </p:spTgt>
                                        </p:tgtEl>
                                        <p:attrNameLst>
                                          <p:attrName>style.visibility</p:attrName>
                                        </p:attrNameLst>
                                      </p:cBhvr>
                                      <p:to>
                                        <p:strVal val="visible"/>
                                      </p:to>
                                    </p:set>
                                    <p:animEffect transition="in" filter="fade">
                                      <p:cBhvr>
                                        <p:cTn id="20" dur="500"/>
                                        <p:tgtEl>
                                          <p:spTgt spid="6">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345F7E4-56CD-4F5B-A3A0-6743B919AC60}"/>
              </a:ext>
            </a:extLst>
          </p:cNvPr>
          <p:cNvGraphicFramePr>
            <a:graphicFrameLocks noGrp="1"/>
          </p:cNvGraphicFramePr>
          <p:nvPr>
            <p:ph idx="1"/>
          </p:nvPr>
        </p:nvGraphicFramePr>
        <p:xfrm>
          <a:off x="754063" y="1047750"/>
          <a:ext cx="5472112" cy="4946650"/>
        </p:xfrm>
        <a:graphic>
          <a:graphicData uri="http://schemas.openxmlformats.org/drawingml/2006/table">
            <a:tbl>
              <a:tblPr/>
              <a:tblGrid>
                <a:gridCol w="3642994">
                  <a:extLst>
                    <a:ext uri="{9D8B030D-6E8A-4147-A177-3AD203B41FA5}">
                      <a16:colId xmlns:a16="http://schemas.microsoft.com/office/drawing/2014/main" val="20000"/>
                    </a:ext>
                  </a:extLst>
                </a:gridCol>
                <a:gridCol w="1829118">
                  <a:extLst>
                    <a:ext uri="{9D8B030D-6E8A-4147-A177-3AD203B41FA5}">
                      <a16:colId xmlns:a16="http://schemas.microsoft.com/office/drawing/2014/main" val="20001"/>
                    </a:ext>
                  </a:extLst>
                </a:gridCol>
              </a:tblGrid>
              <a:tr h="262486">
                <a:tc>
                  <a:txBody>
                    <a:bodyPr/>
                    <a:lstStyle/>
                    <a:p>
                      <a:pPr algn="r" fontAlgn="b"/>
                      <a:endParaRPr lang="en-US" sz="1600" b="1" i="0" u="none" strike="noStrike" dirty="0">
                        <a:solidFill>
                          <a:srgbClr val="000000"/>
                        </a:solidFill>
                        <a:effectLst/>
                        <a:latin typeface="Calibri"/>
                      </a:endParaRPr>
                    </a:p>
                  </a:txBody>
                  <a:tcPr marL="16918" marR="16918"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Calibri"/>
                        </a:rPr>
                        <a:t>20-year term</a:t>
                      </a:r>
                      <a:r>
                        <a:rPr lang="en-US" sz="1600" b="1" i="0" u="none" strike="noStrike" baseline="0" dirty="0">
                          <a:solidFill>
                            <a:schemeClr val="bg1"/>
                          </a:solidFill>
                          <a:effectLst/>
                          <a:latin typeface="Calibri"/>
                        </a:rPr>
                        <a:t> </a:t>
                      </a:r>
                      <a:endParaRPr lang="en-US" sz="1600" b="1" i="0" u="none" strike="noStrike" dirty="0">
                        <a:solidFill>
                          <a:schemeClr val="bg1"/>
                        </a:solidFill>
                        <a:effectLst/>
                        <a:latin typeface="Calibri"/>
                      </a:endParaRPr>
                    </a:p>
                  </a:txBody>
                  <a:tcPr marL="16918" marR="16918"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7A1"/>
                    </a:solidFill>
                  </a:tcPr>
                </a:tc>
                <a:extLst>
                  <a:ext uri="{0D108BD9-81ED-4DB2-BD59-A6C34878D82A}">
                    <a16:rowId xmlns:a16="http://schemas.microsoft.com/office/drawing/2014/main" val="10000"/>
                  </a:ext>
                </a:extLst>
              </a:tr>
              <a:tr h="292760">
                <a:tc>
                  <a:txBody>
                    <a:bodyPr/>
                    <a:lstStyle/>
                    <a:p>
                      <a:pPr algn="r" fontAlgn="b"/>
                      <a:r>
                        <a:rPr lang="en-US" sz="1800" b="0" i="0" u="none" strike="noStrike" dirty="0">
                          <a:solidFill>
                            <a:srgbClr val="000000"/>
                          </a:solidFill>
                          <a:effectLst/>
                          <a:latin typeface="Calibri"/>
                        </a:rPr>
                        <a:t>Banner </a:t>
                      </a:r>
                      <a:r>
                        <a:rPr lang="en-US" sz="1800" b="0" i="0" u="none" strike="noStrike" dirty="0" err="1">
                          <a:solidFill>
                            <a:srgbClr val="000000"/>
                          </a:solidFill>
                          <a:effectLst/>
                          <a:latin typeface="Calibri"/>
                        </a:rPr>
                        <a:t>OPTerm</a:t>
                      </a:r>
                      <a:endParaRPr lang="en-US" sz="1800" b="0" i="0" u="none" strike="noStrike" dirty="0">
                        <a:solidFill>
                          <a:srgbClr val="000000"/>
                        </a:solidFill>
                        <a:effectLst/>
                        <a:latin typeface="Calibri"/>
                      </a:endParaRPr>
                    </a:p>
                  </a:txBody>
                  <a:tcPr marL="9146" marR="9146" marT="9143" marB="9143" anchor="b">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a:rPr>
                        <a:t>$26,235</a:t>
                      </a:r>
                    </a:p>
                  </a:txBody>
                  <a:tcPr marL="9146" marR="9146" marT="9143" marB="9143" anchor="b">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2760">
                <a:tc>
                  <a:txBody>
                    <a:bodyPr/>
                    <a:lstStyle/>
                    <a:p>
                      <a:pPr algn="r" fontAlgn="b"/>
                      <a:r>
                        <a:rPr lang="en-US" sz="1800" b="0" i="0" u="none" strike="noStrike" dirty="0">
                          <a:solidFill>
                            <a:srgbClr val="000000"/>
                          </a:solidFill>
                          <a:effectLst/>
                          <a:latin typeface="Calibri"/>
                        </a:rPr>
                        <a:t>Protective</a:t>
                      </a:r>
                      <a:r>
                        <a:rPr lang="en-US" sz="1800" b="0" i="0" u="none" strike="noStrike" baseline="0" dirty="0">
                          <a:solidFill>
                            <a:srgbClr val="000000"/>
                          </a:solidFill>
                          <a:effectLst/>
                          <a:latin typeface="Calibri"/>
                        </a:rPr>
                        <a:t> </a:t>
                      </a:r>
                      <a:r>
                        <a:rPr lang="en-US" sz="1800" b="0" i="0" u="none" strike="noStrike" dirty="0">
                          <a:solidFill>
                            <a:srgbClr val="000000"/>
                          </a:solidFill>
                          <a:effectLst/>
                          <a:latin typeface="Calibri"/>
                        </a:rPr>
                        <a:t>Classic Choice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a:rPr>
                        <a:t>$26,255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2"/>
                  </a:ext>
                </a:extLst>
              </a:tr>
              <a:tr h="292760">
                <a:tc>
                  <a:txBody>
                    <a:bodyPr/>
                    <a:lstStyle/>
                    <a:p>
                      <a:pPr algn="r" fontAlgn="b"/>
                      <a:r>
                        <a:rPr lang="en-US" sz="1800" b="1" i="1" u="none" strike="noStrike" dirty="0">
                          <a:solidFill>
                            <a:schemeClr val="bg1"/>
                          </a:solidFill>
                          <a:effectLst/>
                          <a:latin typeface="Calibri"/>
                        </a:rPr>
                        <a:t>Lincoln </a:t>
                      </a:r>
                      <a:r>
                        <a:rPr lang="en-US" sz="1800" b="1" i="1" u="none" strike="noStrike" dirty="0" err="1">
                          <a:solidFill>
                            <a:schemeClr val="bg1"/>
                          </a:solidFill>
                          <a:effectLst/>
                          <a:latin typeface="Calibri"/>
                        </a:rPr>
                        <a:t>LifeElements</a:t>
                      </a:r>
                      <a:r>
                        <a:rPr lang="en-US" sz="1800" b="1" i="1" u="none" strike="noStrike" dirty="0">
                          <a:solidFill>
                            <a:schemeClr val="bg1"/>
                          </a:solidFill>
                          <a:effectLst/>
                          <a:latin typeface="Calibri"/>
                        </a:rPr>
                        <a:t>®</a:t>
                      </a:r>
                      <a:r>
                        <a:rPr lang="en-US" sz="1800" b="1" i="0" u="none" strike="noStrike" dirty="0">
                          <a:solidFill>
                            <a:schemeClr val="bg1"/>
                          </a:solidFill>
                          <a:effectLst/>
                          <a:latin typeface="Calibri"/>
                        </a:rPr>
                        <a:t> Level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4AE00"/>
                    </a:solidFill>
                  </a:tcPr>
                </a:tc>
                <a:tc>
                  <a:txBody>
                    <a:bodyPr/>
                    <a:lstStyle/>
                    <a:p>
                      <a:pPr algn="ctr" fontAlgn="b"/>
                      <a:r>
                        <a:rPr lang="en-US" sz="1800" b="1" i="0" u="none" strike="noStrike" dirty="0">
                          <a:solidFill>
                            <a:schemeClr val="bg1"/>
                          </a:solidFill>
                          <a:effectLst/>
                          <a:latin typeface="Calibri"/>
                        </a:rPr>
                        <a:t>$26,395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4AE00"/>
                    </a:solidFill>
                  </a:tcPr>
                </a:tc>
                <a:extLst>
                  <a:ext uri="{0D108BD9-81ED-4DB2-BD59-A6C34878D82A}">
                    <a16:rowId xmlns:a16="http://schemas.microsoft.com/office/drawing/2014/main" val="10003"/>
                  </a:ext>
                </a:extLst>
              </a:tr>
              <a:tr h="292760">
                <a:tc>
                  <a:txBody>
                    <a:bodyPr/>
                    <a:lstStyle/>
                    <a:p>
                      <a:pPr algn="r" fontAlgn="b"/>
                      <a:r>
                        <a:rPr lang="en-US" sz="1800" b="0" i="0" u="none" strike="noStrike" dirty="0">
                          <a:solidFill>
                            <a:srgbClr val="000000"/>
                          </a:solidFill>
                          <a:effectLst/>
                          <a:latin typeface="Calibri"/>
                        </a:rPr>
                        <a:t>American</a:t>
                      </a:r>
                      <a:r>
                        <a:rPr lang="en-US" sz="1800" b="0" i="0" u="none" strike="noStrike" baseline="0" dirty="0">
                          <a:solidFill>
                            <a:srgbClr val="000000"/>
                          </a:solidFill>
                          <a:effectLst/>
                          <a:latin typeface="Calibri"/>
                        </a:rPr>
                        <a:t> General </a:t>
                      </a:r>
                      <a:r>
                        <a:rPr lang="en-US" sz="1800" b="0" i="0" u="none" strike="noStrike" dirty="0">
                          <a:solidFill>
                            <a:srgbClr val="000000"/>
                          </a:solidFill>
                          <a:effectLst/>
                          <a:latin typeface="Calibri"/>
                        </a:rPr>
                        <a:t>Select-a-Term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$26,414</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4"/>
                  </a:ext>
                </a:extLst>
              </a:tr>
              <a:tr h="292760">
                <a:tc>
                  <a:txBody>
                    <a:bodyPr/>
                    <a:lstStyle/>
                    <a:p>
                      <a:pPr algn="r" fontAlgn="b"/>
                      <a:r>
                        <a:rPr lang="en-US" sz="1800" b="0" i="0" u="none" strike="noStrike" dirty="0">
                          <a:solidFill>
                            <a:srgbClr val="000000"/>
                          </a:solidFill>
                          <a:effectLst/>
                          <a:latin typeface="Calibri"/>
                        </a:rPr>
                        <a:t>Protective Custom Choice UL</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$26,761</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2760">
                <a:tc>
                  <a:txBody>
                    <a:bodyPr/>
                    <a:lstStyle/>
                    <a:p>
                      <a:pPr algn="r" fontAlgn="b"/>
                      <a:r>
                        <a:rPr lang="en-US" sz="1800" b="0" i="0" u="none" strike="noStrike" dirty="0">
                          <a:solidFill>
                            <a:srgbClr val="000000"/>
                          </a:solidFill>
                          <a:effectLst/>
                          <a:latin typeface="Calibri"/>
                        </a:rPr>
                        <a:t>Principal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$26,765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6"/>
                  </a:ext>
                </a:extLst>
              </a:tr>
              <a:tr h="292760">
                <a:tc>
                  <a:txBody>
                    <a:bodyPr/>
                    <a:lstStyle/>
                    <a:p>
                      <a:pPr algn="r" fontAlgn="b"/>
                      <a:r>
                        <a:rPr lang="en-US" sz="1800" b="0" i="0" u="none" strike="noStrike" dirty="0">
                          <a:solidFill>
                            <a:srgbClr val="000000"/>
                          </a:solidFill>
                          <a:effectLst/>
                          <a:latin typeface="Calibri"/>
                        </a:rPr>
                        <a:t>AXA </a:t>
                      </a:r>
                      <a:r>
                        <a:rPr lang="en-US" sz="1800" b="0" i="0" u="none" strike="noStrike" dirty="0" err="1">
                          <a:solidFill>
                            <a:srgbClr val="000000"/>
                          </a:solidFill>
                          <a:effectLst/>
                          <a:latin typeface="Calibri"/>
                        </a:rPr>
                        <a:t>BrightLife</a:t>
                      </a:r>
                      <a:r>
                        <a:rPr lang="en-US" sz="1800" b="0" i="0" u="none" strike="noStrike" dirty="0">
                          <a:solidFill>
                            <a:srgbClr val="000000"/>
                          </a:solidFill>
                          <a:effectLst/>
                          <a:latin typeface="Calibri"/>
                        </a:rPr>
                        <a:t>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$27,275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2760">
                <a:tc>
                  <a:txBody>
                    <a:bodyPr/>
                    <a:lstStyle/>
                    <a:p>
                      <a:pPr algn="r" fontAlgn="b"/>
                      <a:r>
                        <a:rPr lang="en-US" sz="1800" b="0" i="0" u="none" strike="noStrike" dirty="0">
                          <a:solidFill>
                            <a:srgbClr val="000000"/>
                          </a:solidFill>
                          <a:effectLst/>
                          <a:latin typeface="Calibri"/>
                        </a:rPr>
                        <a:t>North American </a:t>
                      </a:r>
                      <a:r>
                        <a:rPr lang="en-US" sz="1800" b="0" i="0" u="none" strike="noStrike" dirty="0" err="1">
                          <a:solidFill>
                            <a:srgbClr val="000000"/>
                          </a:solidFill>
                          <a:effectLst/>
                          <a:latin typeface="Calibri"/>
                        </a:rPr>
                        <a:t>ADDvantage</a:t>
                      </a:r>
                      <a:r>
                        <a:rPr lang="en-US" sz="1800" b="0" i="0" u="none" strike="noStrike" dirty="0">
                          <a:solidFill>
                            <a:srgbClr val="000000"/>
                          </a:solidFill>
                          <a:effectLst/>
                          <a:latin typeface="Calibri"/>
                        </a:rPr>
                        <a:t>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$27,415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08"/>
                  </a:ext>
                </a:extLst>
              </a:tr>
              <a:tr h="292760">
                <a:tc>
                  <a:txBody>
                    <a:bodyPr/>
                    <a:lstStyle/>
                    <a:p>
                      <a:pPr algn="r" fontAlgn="b"/>
                      <a:r>
                        <a:rPr lang="en-US" sz="1800" b="0" i="0" u="none" strike="noStrike" dirty="0">
                          <a:solidFill>
                            <a:srgbClr val="000000"/>
                          </a:solidFill>
                          <a:effectLst/>
                          <a:latin typeface="Calibri"/>
                        </a:rPr>
                        <a:t>Penn </a:t>
                      </a:r>
                      <a:r>
                        <a:rPr lang="en-US" sz="1800" b="0" i="0" u="none" strike="noStrike" dirty="0" err="1">
                          <a:solidFill>
                            <a:srgbClr val="000000"/>
                          </a:solidFill>
                          <a:effectLst/>
                          <a:latin typeface="Calibri"/>
                        </a:rPr>
                        <a:t>Mutuakl</a:t>
                      </a:r>
                      <a:r>
                        <a:rPr lang="en-US" sz="1800" b="0" i="0" u="none" strike="noStrike" dirty="0">
                          <a:solidFill>
                            <a:srgbClr val="000000"/>
                          </a:solidFill>
                          <a:effectLst/>
                          <a:latin typeface="Calibri"/>
                        </a:rPr>
                        <a:t> Guaranteed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$28,420</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2760">
                <a:tc>
                  <a:txBody>
                    <a:bodyPr/>
                    <a:lstStyle/>
                    <a:p>
                      <a:pPr algn="r" fontAlgn="b"/>
                      <a:r>
                        <a:rPr lang="en-US" sz="1800" b="0" i="0" u="none" strike="noStrike" dirty="0">
                          <a:solidFill>
                            <a:srgbClr val="000000"/>
                          </a:solidFill>
                          <a:effectLst/>
                          <a:latin typeface="Calibri"/>
                        </a:rPr>
                        <a:t>Transamerica</a:t>
                      </a:r>
                      <a:r>
                        <a:rPr lang="en-US" sz="1800" b="0" i="0" u="none" strike="noStrike" baseline="0" dirty="0">
                          <a:solidFill>
                            <a:srgbClr val="000000"/>
                          </a:solidFill>
                          <a:effectLst/>
                          <a:latin typeface="Calibri"/>
                        </a:rPr>
                        <a:t> </a:t>
                      </a:r>
                      <a:r>
                        <a:rPr lang="en-US" sz="1800" b="0" i="0" u="none" strike="noStrike" dirty="0">
                          <a:solidFill>
                            <a:srgbClr val="000000"/>
                          </a:solidFill>
                          <a:effectLst/>
                          <a:latin typeface="Calibri"/>
                        </a:rPr>
                        <a:t>Trendsetter Super</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$28,530</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0"/>
                  </a:ext>
                </a:extLst>
              </a:tr>
              <a:tr h="292760">
                <a:tc>
                  <a:txBody>
                    <a:bodyPr/>
                    <a:lstStyle/>
                    <a:p>
                      <a:pPr algn="r" fontAlgn="b"/>
                      <a:r>
                        <a:rPr lang="en-US" sz="1800" b="0" i="0" u="none" strike="noStrike" dirty="0">
                          <a:solidFill>
                            <a:srgbClr val="000000"/>
                          </a:solidFill>
                          <a:effectLst/>
                          <a:latin typeface="Calibri"/>
                        </a:rPr>
                        <a:t>Nationwide</a:t>
                      </a:r>
                      <a:r>
                        <a:rPr lang="en-US" sz="1800" b="0" i="0" u="none" strike="noStrike" baseline="0" dirty="0">
                          <a:solidFill>
                            <a:srgbClr val="000000"/>
                          </a:solidFill>
                          <a:effectLst/>
                          <a:latin typeface="Calibri"/>
                        </a:rPr>
                        <a:t> </a:t>
                      </a:r>
                      <a:r>
                        <a:rPr lang="en-US" sz="1800" b="0" i="0" u="none" strike="noStrike" dirty="0">
                          <a:solidFill>
                            <a:srgbClr val="000000"/>
                          </a:solidFill>
                          <a:effectLst/>
                          <a:latin typeface="Calibri"/>
                        </a:rPr>
                        <a:t>Guaranteed Level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$30,025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2760">
                <a:tc>
                  <a:txBody>
                    <a:bodyPr/>
                    <a:lstStyle/>
                    <a:p>
                      <a:pPr algn="r" fontAlgn="b"/>
                      <a:r>
                        <a:rPr lang="en-US" sz="1800" b="0" i="0" u="none" strike="noStrike" dirty="0">
                          <a:solidFill>
                            <a:srgbClr val="000000"/>
                          </a:solidFill>
                          <a:effectLst/>
                          <a:latin typeface="Calibri"/>
                        </a:rPr>
                        <a:t>Prudential Term Essential</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$30,135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2"/>
                  </a:ext>
                </a:extLst>
              </a:tr>
              <a:tr h="292760">
                <a:tc>
                  <a:txBody>
                    <a:bodyPr/>
                    <a:lstStyle/>
                    <a:p>
                      <a:pPr algn="r" fontAlgn="b"/>
                      <a:r>
                        <a:rPr lang="en-US" sz="1800" b="0" i="0" u="none" strike="noStrike" dirty="0">
                          <a:solidFill>
                            <a:srgbClr val="000000"/>
                          </a:solidFill>
                          <a:effectLst/>
                          <a:latin typeface="Calibri"/>
                        </a:rPr>
                        <a:t>Mutual of Omaha Term Life Answers</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$30,213</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92760">
                <a:tc>
                  <a:txBody>
                    <a:bodyPr/>
                    <a:lstStyle/>
                    <a:p>
                      <a:pPr algn="r" fontAlgn="b"/>
                      <a:r>
                        <a:rPr lang="en-US" sz="1800" b="0" i="0" u="none" strike="noStrike" dirty="0">
                          <a:solidFill>
                            <a:srgbClr val="000000"/>
                          </a:solidFill>
                          <a:effectLst/>
                          <a:latin typeface="Calibri"/>
                        </a:rPr>
                        <a:t>Pacific Life Prime Term</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$32,165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4"/>
                  </a:ext>
                </a:extLst>
              </a:tr>
              <a:tr h="292760">
                <a:tc>
                  <a:txBody>
                    <a:bodyPr/>
                    <a:lstStyle/>
                    <a:p>
                      <a:pPr algn="r" fontAlgn="b"/>
                      <a:r>
                        <a:rPr lang="en-US" sz="1800" b="0" i="0" u="none" strike="noStrike" dirty="0">
                          <a:solidFill>
                            <a:srgbClr val="000000"/>
                          </a:solidFill>
                          <a:effectLst/>
                          <a:latin typeface="Calibri"/>
                        </a:rPr>
                        <a:t>Prudential Term Elite</a:t>
                      </a:r>
                    </a:p>
                  </a:txBody>
                  <a:tcPr marL="9146" marR="9146" marT="9143"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$32,585</a:t>
                      </a:r>
                    </a:p>
                  </a:txBody>
                  <a:tcPr marL="9146" marR="9146" marT="9143"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92760">
                <a:tc>
                  <a:txBody>
                    <a:bodyPr/>
                    <a:lstStyle/>
                    <a:p>
                      <a:pPr algn="r" fontAlgn="b"/>
                      <a:r>
                        <a:rPr lang="en-US" sz="1800" b="0" i="0" u="none" strike="noStrike" dirty="0">
                          <a:solidFill>
                            <a:srgbClr val="000000"/>
                          </a:solidFill>
                          <a:effectLst/>
                          <a:latin typeface="Calibri"/>
                        </a:rPr>
                        <a:t>John Hancock</a:t>
                      </a:r>
                      <a:r>
                        <a:rPr lang="en-US" sz="1800" b="0" i="0" u="none" strike="noStrike" baseline="0" dirty="0">
                          <a:solidFill>
                            <a:srgbClr val="000000"/>
                          </a:solidFill>
                          <a:effectLst/>
                          <a:latin typeface="Calibri"/>
                        </a:rPr>
                        <a:t> </a:t>
                      </a:r>
                      <a:r>
                        <a:rPr lang="en-US" sz="1800" b="0" i="0" u="none" strike="noStrike" dirty="0">
                          <a:solidFill>
                            <a:srgbClr val="000000"/>
                          </a:solidFill>
                          <a:effectLst/>
                          <a:latin typeface="Calibri"/>
                        </a:rPr>
                        <a:t>Term 17</a:t>
                      </a:r>
                    </a:p>
                  </a:txBody>
                  <a:tcPr marL="9146" marR="9146" marT="9143" marB="9143" anchor="b">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Calibri"/>
                        </a:rPr>
                        <a:t>$33,200</a:t>
                      </a:r>
                    </a:p>
                  </a:txBody>
                  <a:tcPr marL="9146" marR="9146" marT="9143" marB="9143" anchor="b">
                    <a:lnL w="635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9EE"/>
                    </a:solidFill>
                  </a:tcPr>
                </a:tc>
                <a:extLst>
                  <a:ext uri="{0D108BD9-81ED-4DB2-BD59-A6C34878D82A}">
                    <a16:rowId xmlns:a16="http://schemas.microsoft.com/office/drawing/2014/main" val="10016"/>
                  </a:ext>
                </a:extLst>
              </a:tr>
            </a:tbl>
          </a:graphicData>
        </a:graphic>
      </p:graphicFrame>
      <p:sp>
        <p:nvSpPr>
          <p:cNvPr id="7" name="Title 6">
            <a:extLst>
              <a:ext uri="{FF2B5EF4-FFF2-40B4-BE49-F238E27FC236}">
                <a16:creationId xmlns:a16="http://schemas.microsoft.com/office/drawing/2014/main" id="{227F6F10-42AE-4CFD-95BB-29E6563F7AF2}"/>
              </a:ext>
            </a:extLst>
          </p:cNvPr>
          <p:cNvSpPr>
            <a:spLocks noGrp="1"/>
          </p:cNvSpPr>
          <p:nvPr>
            <p:ph type="title"/>
          </p:nvPr>
        </p:nvSpPr>
        <p:spPr>
          <a:xfrm>
            <a:off x="320675" y="295275"/>
            <a:ext cx="8366125" cy="619125"/>
          </a:xfrm>
        </p:spPr>
        <p:txBody>
          <a:bodyPr/>
          <a:lstStyle/>
          <a:p>
            <a:pPr marL="974725" fontAlgn="auto">
              <a:spcAft>
                <a:spcPts val="0"/>
              </a:spcAft>
              <a:defRPr/>
            </a:pPr>
            <a:r>
              <a:rPr lang="en-US" dirty="0"/>
              <a:t>$5M death benefit for 55 female, Standard NT</a:t>
            </a:r>
          </a:p>
        </p:txBody>
      </p:sp>
      <p:pic>
        <p:nvPicPr>
          <p:cNvPr id="23590" name="Picture 7">
            <a:extLst>
              <a:ext uri="{FF2B5EF4-FFF2-40B4-BE49-F238E27FC236}">
                <a16:creationId xmlns:a16="http://schemas.microsoft.com/office/drawing/2014/main" id="{43C3C040-9FE8-4031-9068-A9736EFFA5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F364684-0797-4525-B363-FACDB4FF0A47}"/>
              </a:ext>
            </a:extLst>
          </p:cNvPr>
          <p:cNvSpPr txBox="1"/>
          <p:nvPr/>
        </p:nvSpPr>
        <p:spPr>
          <a:xfrm>
            <a:off x="4403725" y="6081713"/>
            <a:ext cx="2755900" cy="277812"/>
          </a:xfrm>
          <a:prstGeom prst="rect">
            <a:avLst/>
          </a:prstGeom>
          <a:noFill/>
        </p:spPr>
        <p:txBody>
          <a:bodyPr>
            <a:spAutoFit/>
          </a:bodyPr>
          <a:lstStyle/>
          <a:p>
            <a:pPr fontAlgn="auto">
              <a:spcBef>
                <a:spcPts val="0"/>
              </a:spcBef>
              <a:spcAft>
                <a:spcPts val="0"/>
              </a:spcAft>
              <a:defRPr/>
            </a:pPr>
            <a:r>
              <a:rPr lang="en-US" sz="1200" dirty="0">
                <a:solidFill>
                  <a:schemeClr val="tx1">
                    <a:lumMod val="50000"/>
                    <a:lumOff val="50000"/>
                  </a:schemeClr>
                </a:solidFill>
                <a:latin typeface="+mn-lt"/>
                <a:cs typeface="+mn-cs"/>
              </a:rPr>
              <a:t>Sorted by lowest 20-year term premium</a:t>
            </a:r>
          </a:p>
        </p:txBody>
      </p:sp>
      <p:sp>
        <p:nvSpPr>
          <p:cNvPr id="2" name="Right Brace 1">
            <a:extLst>
              <a:ext uri="{FF2B5EF4-FFF2-40B4-BE49-F238E27FC236}">
                <a16:creationId xmlns:a16="http://schemas.microsoft.com/office/drawing/2014/main" id="{3FE63619-EE09-4669-93CE-4DF3A3B71929}"/>
              </a:ext>
            </a:extLst>
          </p:cNvPr>
          <p:cNvSpPr/>
          <p:nvPr/>
        </p:nvSpPr>
        <p:spPr>
          <a:xfrm>
            <a:off x="6226175" y="1308100"/>
            <a:ext cx="301625" cy="865188"/>
          </a:xfrm>
          <a:prstGeom prst="rightBrace">
            <a:avLst/>
          </a:prstGeom>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 name="TextBox 3">
            <a:extLst>
              <a:ext uri="{FF2B5EF4-FFF2-40B4-BE49-F238E27FC236}">
                <a16:creationId xmlns:a16="http://schemas.microsoft.com/office/drawing/2014/main" id="{8C29A4DE-D3DD-48C4-A509-F65A3ACF084A}"/>
              </a:ext>
            </a:extLst>
          </p:cNvPr>
          <p:cNvSpPr txBox="1">
            <a:spLocks noChangeArrowheads="1"/>
          </p:cNvSpPr>
          <p:nvPr/>
        </p:nvSpPr>
        <p:spPr bwMode="auto">
          <a:xfrm>
            <a:off x="6527800" y="1509713"/>
            <a:ext cx="219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000"/>
              <a:t>&lt;1%	difference in premium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8C73E4-D664-4BDB-B4D5-AB4FF7BBF55D}"/>
              </a:ext>
            </a:extLst>
          </p:cNvPr>
          <p:cNvSpPr>
            <a:spLocks noGrp="1"/>
          </p:cNvSpPr>
          <p:nvPr>
            <p:ph type="title"/>
          </p:nvPr>
        </p:nvSpPr>
        <p:spPr>
          <a:xfrm>
            <a:off x="320675" y="295275"/>
            <a:ext cx="8366125" cy="619125"/>
          </a:xfrm>
        </p:spPr>
        <p:txBody>
          <a:bodyPr/>
          <a:lstStyle/>
          <a:p>
            <a:pPr marL="974725" fontAlgn="auto">
              <a:spcAft>
                <a:spcPts val="0"/>
              </a:spcAft>
              <a:defRPr/>
            </a:pPr>
            <a:r>
              <a:rPr lang="en-US" dirty="0"/>
              <a:t>$5M death benefit for 55 female, Standard NT</a:t>
            </a:r>
          </a:p>
        </p:txBody>
      </p:sp>
      <p:pic>
        <p:nvPicPr>
          <p:cNvPr id="24579" name="Picture 7">
            <a:extLst>
              <a:ext uri="{FF2B5EF4-FFF2-40B4-BE49-F238E27FC236}">
                <a16:creationId xmlns:a16="http://schemas.microsoft.com/office/drawing/2014/main" id="{530FCDC6-7FF9-4B4A-86C9-AFC8DC337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8067F83-16F2-4B78-B7C9-168C823040F0}"/>
              </a:ext>
            </a:extLst>
          </p:cNvPr>
          <p:cNvSpPr txBox="1"/>
          <p:nvPr/>
        </p:nvSpPr>
        <p:spPr>
          <a:xfrm>
            <a:off x="4403725" y="6081713"/>
            <a:ext cx="2755900" cy="277812"/>
          </a:xfrm>
          <a:prstGeom prst="rect">
            <a:avLst/>
          </a:prstGeom>
          <a:noFill/>
        </p:spPr>
        <p:txBody>
          <a:bodyPr>
            <a:spAutoFit/>
          </a:bodyPr>
          <a:lstStyle/>
          <a:p>
            <a:pPr fontAlgn="auto">
              <a:spcBef>
                <a:spcPts val="0"/>
              </a:spcBef>
              <a:spcAft>
                <a:spcPts val="0"/>
              </a:spcAft>
              <a:defRPr/>
            </a:pPr>
            <a:r>
              <a:rPr lang="en-US" sz="1200" dirty="0">
                <a:solidFill>
                  <a:schemeClr val="tx1">
                    <a:lumMod val="50000"/>
                    <a:lumOff val="50000"/>
                  </a:schemeClr>
                </a:solidFill>
                <a:latin typeface="+mn-lt"/>
                <a:cs typeface="+mn-cs"/>
              </a:rPr>
              <a:t>Sorted by lowest 30-year term premium</a:t>
            </a:r>
          </a:p>
        </p:txBody>
      </p:sp>
      <p:graphicFrame>
        <p:nvGraphicFramePr>
          <p:cNvPr id="9" name="Content Placeholder 4">
            <a:extLst>
              <a:ext uri="{FF2B5EF4-FFF2-40B4-BE49-F238E27FC236}">
                <a16:creationId xmlns:a16="http://schemas.microsoft.com/office/drawing/2014/main" id="{E3EAF5F1-3B78-4316-9199-390AC4B80773}"/>
              </a:ext>
            </a:extLst>
          </p:cNvPr>
          <p:cNvGraphicFramePr>
            <a:graphicFrameLocks/>
          </p:cNvGraphicFramePr>
          <p:nvPr/>
        </p:nvGraphicFramePr>
        <p:xfrm>
          <a:off x="754063" y="1047750"/>
          <a:ext cx="7300912" cy="4946650"/>
        </p:xfrm>
        <a:graphic>
          <a:graphicData uri="http://schemas.openxmlformats.org/drawingml/2006/table">
            <a:tbl>
              <a:tblPr/>
              <a:tblGrid>
                <a:gridCol w="3642835">
                  <a:extLst>
                    <a:ext uri="{9D8B030D-6E8A-4147-A177-3AD203B41FA5}">
                      <a16:colId xmlns:a16="http://schemas.microsoft.com/office/drawing/2014/main" val="20000"/>
                    </a:ext>
                  </a:extLst>
                </a:gridCol>
                <a:gridCol w="1829038">
                  <a:extLst>
                    <a:ext uri="{9D8B030D-6E8A-4147-A177-3AD203B41FA5}">
                      <a16:colId xmlns:a16="http://schemas.microsoft.com/office/drawing/2014/main" val="20001"/>
                    </a:ext>
                  </a:extLst>
                </a:gridCol>
                <a:gridCol w="1829038">
                  <a:extLst>
                    <a:ext uri="{9D8B030D-6E8A-4147-A177-3AD203B41FA5}">
                      <a16:colId xmlns:a16="http://schemas.microsoft.com/office/drawing/2014/main" val="20002"/>
                    </a:ext>
                  </a:extLst>
                </a:gridCol>
              </a:tblGrid>
              <a:tr h="262486">
                <a:tc>
                  <a:txBody>
                    <a:bodyPr/>
                    <a:lstStyle/>
                    <a:p>
                      <a:pPr algn="r" fontAlgn="b"/>
                      <a:endParaRPr lang="en-US" sz="1600" b="1" i="0" u="none" strike="noStrike" dirty="0">
                        <a:solidFill>
                          <a:srgbClr val="000000"/>
                        </a:solidFill>
                        <a:effectLst/>
                        <a:latin typeface="Calibri"/>
                      </a:endParaRPr>
                    </a:p>
                  </a:txBody>
                  <a:tcPr marL="16917" marR="16917"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rgbClr val="D1E9EE"/>
                          </a:solidFill>
                          <a:effectLst/>
                          <a:latin typeface="Calibri"/>
                        </a:rPr>
                        <a:t>20-year term</a:t>
                      </a:r>
                      <a:r>
                        <a:rPr lang="en-US" sz="1600" b="1" i="0" u="none" strike="noStrike" baseline="0" dirty="0">
                          <a:solidFill>
                            <a:srgbClr val="D1E9EE"/>
                          </a:solidFill>
                          <a:effectLst/>
                          <a:latin typeface="Calibri"/>
                        </a:rPr>
                        <a:t> </a:t>
                      </a:r>
                      <a:endParaRPr lang="en-US" sz="1600" b="1" i="0" u="none" strike="noStrike" dirty="0">
                        <a:solidFill>
                          <a:srgbClr val="D1E9EE"/>
                        </a:solidFill>
                        <a:effectLst/>
                        <a:latin typeface="Calibri"/>
                      </a:endParaRPr>
                    </a:p>
                  </a:txBody>
                  <a:tcPr marL="16917" marR="16917"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7A1"/>
                    </a:solidFill>
                  </a:tcPr>
                </a:tc>
                <a:tc>
                  <a:txBody>
                    <a:bodyPr/>
                    <a:lstStyle/>
                    <a:p>
                      <a:pPr algn="ctr" fontAlgn="b"/>
                      <a:r>
                        <a:rPr lang="en-US" sz="1600" b="1" i="0" u="none" strike="noStrike" dirty="0">
                          <a:solidFill>
                            <a:srgbClr val="FFFFFF"/>
                          </a:solidFill>
                          <a:effectLst/>
                          <a:latin typeface="Calibri"/>
                        </a:rPr>
                        <a:t>30-year</a:t>
                      </a:r>
                      <a:r>
                        <a:rPr lang="en-US" sz="1600" b="1" i="0" u="none" strike="noStrike" baseline="0" dirty="0">
                          <a:solidFill>
                            <a:srgbClr val="FFFFFF"/>
                          </a:solidFill>
                          <a:effectLst/>
                          <a:latin typeface="Calibri"/>
                        </a:rPr>
                        <a:t> term</a:t>
                      </a:r>
                      <a:endParaRPr lang="en-US" sz="1600" b="1" i="0" u="none" strike="noStrike" dirty="0">
                        <a:solidFill>
                          <a:srgbClr val="FFFFFF"/>
                        </a:solidFill>
                        <a:effectLst/>
                        <a:latin typeface="Calibri"/>
                      </a:endParaRPr>
                    </a:p>
                  </a:txBody>
                  <a:tcPr marL="16917" marR="16917" marT="9524" marB="9143"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9628"/>
                    </a:solidFill>
                  </a:tcPr>
                </a:tc>
                <a:extLst>
                  <a:ext uri="{0D108BD9-81ED-4DB2-BD59-A6C34878D82A}">
                    <a16:rowId xmlns:a16="http://schemas.microsoft.com/office/drawing/2014/main" val="10000"/>
                  </a:ext>
                </a:extLst>
              </a:tr>
              <a:tr h="292760">
                <a:tc>
                  <a:txBody>
                    <a:bodyPr/>
                    <a:lstStyle/>
                    <a:p>
                      <a:pPr algn="r" rtl="0" fontAlgn="b"/>
                      <a:r>
                        <a:rPr lang="en-US" sz="1800" b="1" i="1" u="none" strike="noStrike" dirty="0">
                          <a:solidFill>
                            <a:schemeClr val="bg1"/>
                          </a:solidFill>
                          <a:effectLst/>
                          <a:latin typeface="Calibri" charset="0"/>
                        </a:rPr>
                        <a:t>Lincoln </a:t>
                      </a:r>
                      <a:r>
                        <a:rPr lang="en-US" sz="1800" b="1" i="1" u="none" strike="noStrike" dirty="0" err="1">
                          <a:solidFill>
                            <a:schemeClr val="bg1"/>
                          </a:solidFill>
                          <a:effectLst/>
                          <a:latin typeface="Calibri" charset="0"/>
                        </a:rPr>
                        <a:t>LifeElements</a:t>
                      </a:r>
                      <a:r>
                        <a:rPr lang="en-US" sz="1800" b="1" i="1" u="none" strike="noStrike" dirty="0">
                          <a:solidFill>
                            <a:schemeClr val="bg1"/>
                          </a:solidFill>
                          <a:effectLst/>
                          <a:latin typeface="Calibri" charset="0"/>
                        </a:rPr>
                        <a:t>® </a:t>
                      </a:r>
                      <a:r>
                        <a:rPr lang="en-US" sz="1800" b="1" i="0" u="none" strike="noStrike" dirty="0">
                          <a:solidFill>
                            <a:schemeClr val="bg1"/>
                          </a:solidFill>
                          <a:effectLst/>
                          <a:latin typeface="Calibri" charset="0"/>
                        </a:rPr>
                        <a:t>Level Term</a:t>
                      </a:r>
                    </a:p>
                  </a:txBody>
                  <a:tcPr marL="6351" marR="6351" marT="6349" marB="9143" anchor="b">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4AE00"/>
                    </a:solidFill>
                  </a:tcPr>
                </a:tc>
                <a:tc>
                  <a:txBody>
                    <a:bodyPr/>
                    <a:lstStyle/>
                    <a:p>
                      <a:pPr algn="ctr" rtl="0" fontAlgn="b"/>
                      <a:r>
                        <a:rPr lang="en-US" sz="1800" b="0" i="0" u="none" strike="noStrike" dirty="0">
                          <a:solidFill>
                            <a:srgbClr val="F3F0D6"/>
                          </a:solidFill>
                          <a:effectLst/>
                          <a:latin typeface="Calibri" charset="0"/>
                        </a:rPr>
                        <a:t>$26,395 </a:t>
                      </a:r>
                    </a:p>
                  </a:txBody>
                  <a:tcPr marL="6351" marR="6351" marT="6349" marB="9143" anchor="b">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4AE00"/>
                    </a:solidFill>
                  </a:tcPr>
                </a:tc>
                <a:tc>
                  <a:txBody>
                    <a:bodyPr/>
                    <a:lstStyle/>
                    <a:p>
                      <a:pPr algn="ctr" rtl="0" fontAlgn="b"/>
                      <a:r>
                        <a:rPr lang="en-US" sz="1800" b="1" i="0" u="none" strike="noStrike" dirty="0">
                          <a:solidFill>
                            <a:schemeClr val="bg1"/>
                          </a:solidFill>
                          <a:effectLst/>
                          <a:latin typeface="Calibri" charset="0"/>
                        </a:rPr>
                        <a:t>$45,000 </a:t>
                      </a:r>
                    </a:p>
                  </a:txBody>
                  <a:tcPr marL="6351" marR="6351" marT="6349" marB="9143"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4AE00"/>
                    </a:solidFill>
                  </a:tcPr>
                </a:tc>
                <a:extLst>
                  <a:ext uri="{0D108BD9-81ED-4DB2-BD59-A6C34878D82A}">
                    <a16:rowId xmlns:a16="http://schemas.microsoft.com/office/drawing/2014/main" val="10001"/>
                  </a:ext>
                </a:extLst>
              </a:tr>
              <a:tr h="292760">
                <a:tc>
                  <a:txBody>
                    <a:bodyPr/>
                    <a:lstStyle/>
                    <a:p>
                      <a:pPr algn="r" rtl="0" fontAlgn="b"/>
                      <a:r>
                        <a:rPr lang="en-US" sz="1800" b="0" i="0" u="none" strike="noStrike" dirty="0">
                          <a:solidFill>
                            <a:srgbClr val="000000"/>
                          </a:solidFill>
                          <a:effectLst/>
                          <a:latin typeface="Calibri" charset="0"/>
                        </a:rPr>
                        <a:t>American General Select-a-Term</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chemeClr val="tx1">
                              <a:lumMod val="50000"/>
                              <a:lumOff val="50000"/>
                            </a:schemeClr>
                          </a:solidFill>
                          <a:effectLst/>
                          <a:latin typeface="Calibri" charset="0"/>
                        </a:rPr>
                        <a:t>$26,414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rtl="0" fontAlgn="b"/>
                      <a:r>
                        <a:rPr lang="en-US" sz="1800" b="0" i="0" u="none" strike="noStrike">
                          <a:solidFill>
                            <a:srgbClr val="000000"/>
                          </a:solidFill>
                          <a:effectLst/>
                          <a:latin typeface="Calibri" charset="0"/>
                        </a:rPr>
                        <a:t>$45,064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2"/>
                  </a:ext>
                </a:extLst>
              </a:tr>
              <a:tr h="292760">
                <a:tc>
                  <a:txBody>
                    <a:bodyPr/>
                    <a:lstStyle/>
                    <a:p>
                      <a:pPr algn="r" rtl="0" fontAlgn="b"/>
                      <a:r>
                        <a:rPr lang="en-US" sz="1800" b="0" i="0" u="none" strike="noStrike">
                          <a:solidFill>
                            <a:srgbClr val="000000"/>
                          </a:solidFill>
                          <a:effectLst/>
                          <a:latin typeface="Calibri" charset="0"/>
                        </a:rPr>
                        <a:t>Banner OPTerm</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chemeClr val="tx1">
                              <a:lumMod val="50000"/>
                              <a:lumOff val="50000"/>
                            </a:schemeClr>
                          </a:solidFill>
                          <a:effectLst/>
                          <a:latin typeface="Calibri" charset="0"/>
                        </a:rPr>
                        <a:t>$26,235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Calibri" charset="0"/>
                        </a:rPr>
                        <a:t>$45,080</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2760">
                <a:tc>
                  <a:txBody>
                    <a:bodyPr/>
                    <a:lstStyle/>
                    <a:p>
                      <a:pPr algn="r" rtl="0" fontAlgn="b"/>
                      <a:r>
                        <a:rPr lang="en-US" sz="1800" b="0" i="0" u="none" strike="noStrike">
                          <a:solidFill>
                            <a:srgbClr val="000000"/>
                          </a:solidFill>
                          <a:effectLst/>
                          <a:latin typeface="Calibri" charset="0"/>
                        </a:rPr>
                        <a:t>Principal Term</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a:solidFill>
                            <a:schemeClr val="tx1">
                              <a:lumMod val="50000"/>
                              <a:lumOff val="50000"/>
                            </a:schemeClr>
                          </a:solidFill>
                          <a:effectLst/>
                          <a:latin typeface="Calibri" charset="0"/>
                        </a:rPr>
                        <a:t>$26,765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rtl="0" fontAlgn="b"/>
                      <a:r>
                        <a:rPr lang="en-US" sz="1800" b="0" i="0" u="none" strike="noStrike">
                          <a:solidFill>
                            <a:srgbClr val="000000"/>
                          </a:solidFill>
                          <a:effectLst/>
                          <a:latin typeface="Calibri" charset="0"/>
                        </a:rPr>
                        <a:t>$45,175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4"/>
                  </a:ext>
                </a:extLst>
              </a:tr>
              <a:tr h="292760">
                <a:tc>
                  <a:txBody>
                    <a:bodyPr/>
                    <a:lstStyle/>
                    <a:p>
                      <a:pPr algn="r" rtl="0" fontAlgn="b"/>
                      <a:r>
                        <a:rPr lang="en-US" sz="1800" b="0" i="0" u="none" strike="noStrike">
                          <a:solidFill>
                            <a:srgbClr val="000000"/>
                          </a:solidFill>
                          <a:effectLst/>
                          <a:latin typeface="Calibri" charset="0"/>
                        </a:rPr>
                        <a:t>Prudential Term Essential</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a:solidFill>
                            <a:schemeClr val="tx1">
                              <a:lumMod val="50000"/>
                              <a:lumOff val="50000"/>
                            </a:schemeClr>
                          </a:solidFill>
                          <a:effectLst/>
                          <a:latin typeface="Calibri" charset="0"/>
                        </a:rPr>
                        <a:t>$30,135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a:solidFill>
                            <a:srgbClr val="000000"/>
                          </a:solidFill>
                          <a:effectLst/>
                          <a:latin typeface="Calibri" charset="0"/>
                        </a:rPr>
                        <a:t>$45,335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2760">
                <a:tc>
                  <a:txBody>
                    <a:bodyPr/>
                    <a:lstStyle/>
                    <a:p>
                      <a:pPr algn="r" rtl="0" fontAlgn="b"/>
                      <a:r>
                        <a:rPr lang="en-US" sz="1800" b="0" i="0" u="none" strike="noStrike">
                          <a:solidFill>
                            <a:srgbClr val="000000"/>
                          </a:solidFill>
                          <a:effectLst/>
                          <a:latin typeface="Calibri" charset="0"/>
                        </a:rPr>
                        <a:t>North American ADDvantage Term</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a:solidFill>
                            <a:schemeClr val="tx1">
                              <a:lumMod val="50000"/>
                              <a:lumOff val="50000"/>
                            </a:schemeClr>
                          </a:solidFill>
                          <a:effectLst/>
                          <a:latin typeface="Calibri" charset="0"/>
                        </a:rPr>
                        <a:t>$27,415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rtl="0" fontAlgn="b"/>
                      <a:r>
                        <a:rPr lang="en-US" sz="1800" b="0" i="0" u="none" strike="noStrike">
                          <a:solidFill>
                            <a:srgbClr val="000000"/>
                          </a:solidFill>
                          <a:effectLst/>
                          <a:latin typeface="Calibri" charset="0"/>
                        </a:rPr>
                        <a:t>$45,415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6"/>
                  </a:ext>
                </a:extLst>
              </a:tr>
              <a:tr h="292760">
                <a:tc>
                  <a:txBody>
                    <a:bodyPr/>
                    <a:lstStyle/>
                    <a:p>
                      <a:pPr algn="r" rtl="0" fontAlgn="b"/>
                      <a:r>
                        <a:rPr lang="en-US" sz="1800" b="0" i="0" u="none" strike="noStrike">
                          <a:solidFill>
                            <a:srgbClr val="000000"/>
                          </a:solidFill>
                          <a:effectLst/>
                          <a:latin typeface="Calibri" charset="0"/>
                        </a:rPr>
                        <a:t>Transamerica Trendsetter Super</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chemeClr val="tx1">
                              <a:lumMod val="50000"/>
                              <a:lumOff val="50000"/>
                            </a:schemeClr>
                          </a:solidFill>
                          <a:effectLst/>
                          <a:latin typeface="Calibri" charset="0"/>
                        </a:rPr>
                        <a:t>$28,530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a:solidFill>
                            <a:srgbClr val="000000"/>
                          </a:solidFill>
                          <a:effectLst/>
                          <a:latin typeface="Calibri" charset="0"/>
                        </a:rPr>
                        <a:t>$49,480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2760">
                <a:tc>
                  <a:txBody>
                    <a:bodyPr/>
                    <a:lstStyle/>
                    <a:p>
                      <a:pPr algn="r" rtl="0" fontAlgn="b"/>
                      <a:r>
                        <a:rPr lang="en-US" sz="1800" b="0" i="0" u="none" strike="noStrike" dirty="0">
                          <a:solidFill>
                            <a:srgbClr val="000000"/>
                          </a:solidFill>
                          <a:effectLst/>
                          <a:latin typeface="Calibri" charset="0"/>
                        </a:rPr>
                        <a:t>Mutual of Omaha Term Life Answers</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chemeClr val="tx1">
                              <a:lumMod val="50000"/>
                              <a:lumOff val="50000"/>
                            </a:schemeClr>
                          </a:solidFill>
                          <a:effectLst/>
                          <a:latin typeface="Calibri" charset="0"/>
                        </a:rPr>
                        <a:t>$30,213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rtl="0" fontAlgn="b"/>
                      <a:r>
                        <a:rPr lang="en-US" sz="1800" b="0" i="0" u="none" strike="noStrike" dirty="0">
                          <a:solidFill>
                            <a:srgbClr val="000000"/>
                          </a:solidFill>
                          <a:effectLst/>
                          <a:latin typeface="Calibri" charset="0"/>
                        </a:rPr>
                        <a:t>$50,063</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8"/>
                  </a:ext>
                </a:extLst>
              </a:tr>
              <a:tr h="292760">
                <a:tc>
                  <a:txBody>
                    <a:bodyPr/>
                    <a:lstStyle/>
                    <a:p>
                      <a:pPr algn="r" rtl="0" fontAlgn="b"/>
                      <a:r>
                        <a:rPr lang="en-US" sz="1800" b="0" i="0" u="none" strike="noStrike">
                          <a:solidFill>
                            <a:srgbClr val="000000"/>
                          </a:solidFill>
                          <a:effectLst/>
                          <a:latin typeface="Calibri" charset="0"/>
                        </a:rPr>
                        <a:t>Protective Custom Choice UL</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chemeClr val="tx1">
                              <a:lumMod val="50000"/>
                              <a:lumOff val="50000"/>
                            </a:schemeClr>
                          </a:solidFill>
                          <a:effectLst/>
                          <a:latin typeface="Calibri" charset="0"/>
                        </a:rPr>
                        <a:t>$26,761</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Calibri" charset="0"/>
                        </a:rPr>
                        <a:t>$50,382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2760">
                <a:tc>
                  <a:txBody>
                    <a:bodyPr/>
                    <a:lstStyle/>
                    <a:p>
                      <a:pPr algn="r" rtl="0" fontAlgn="b"/>
                      <a:r>
                        <a:rPr lang="en-US" sz="1800" b="0" i="0" u="none" strike="noStrike" dirty="0">
                          <a:solidFill>
                            <a:schemeClr val="tx1">
                              <a:lumMod val="50000"/>
                              <a:lumOff val="50000"/>
                            </a:schemeClr>
                          </a:solidFill>
                          <a:effectLst/>
                          <a:latin typeface="Calibri" charset="0"/>
                        </a:rPr>
                        <a:t>Protective Classic Choice Term</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chemeClr val="tx1">
                              <a:lumMod val="50000"/>
                              <a:lumOff val="50000"/>
                            </a:schemeClr>
                          </a:solidFill>
                          <a:effectLst/>
                          <a:latin typeface="Calibri" charset="0"/>
                        </a:rPr>
                        <a:t>$26,255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rtl="0" fontAlgn="b"/>
                      <a:r>
                        <a:rPr lang="sk-SK" sz="1800" b="0" i="0" u="none" strike="noStrike">
                          <a:solidFill>
                            <a:srgbClr val="000000"/>
                          </a:solidFill>
                          <a:effectLst/>
                          <a:latin typeface="Calibri" charset="0"/>
                        </a:rPr>
                        <a:t>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0"/>
                  </a:ext>
                </a:extLst>
              </a:tr>
              <a:tr h="292760">
                <a:tc>
                  <a:txBody>
                    <a:bodyPr/>
                    <a:lstStyle/>
                    <a:p>
                      <a:pPr algn="r" rtl="0" fontAlgn="b"/>
                      <a:r>
                        <a:rPr lang="en-US" sz="1800" b="0" i="0" u="none" strike="noStrike" dirty="0">
                          <a:solidFill>
                            <a:schemeClr val="tx1">
                              <a:lumMod val="50000"/>
                              <a:lumOff val="50000"/>
                            </a:schemeClr>
                          </a:solidFill>
                          <a:effectLst/>
                          <a:latin typeface="Calibri" charset="0"/>
                        </a:rPr>
                        <a:t>AXA </a:t>
                      </a:r>
                      <a:r>
                        <a:rPr lang="en-US" sz="1800" b="0" i="0" u="none" strike="noStrike" dirty="0" err="1">
                          <a:solidFill>
                            <a:schemeClr val="tx1">
                              <a:lumMod val="50000"/>
                              <a:lumOff val="50000"/>
                            </a:schemeClr>
                          </a:solidFill>
                          <a:effectLst/>
                          <a:latin typeface="Calibri" charset="0"/>
                        </a:rPr>
                        <a:t>BrightLife</a:t>
                      </a:r>
                      <a:r>
                        <a:rPr lang="en-US" sz="1800" b="0" i="0" u="none" strike="noStrike" dirty="0">
                          <a:solidFill>
                            <a:schemeClr val="tx1">
                              <a:lumMod val="50000"/>
                              <a:lumOff val="50000"/>
                            </a:schemeClr>
                          </a:solidFill>
                          <a:effectLst/>
                          <a:latin typeface="Calibri" charset="0"/>
                        </a:rPr>
                        <a:t> Term</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chemeClr val="tx1">
                              <a:lumMod val="50000"/>
                              <a:lumOff val="50000"/>
                            </a:schemeClr>
                          </a:solidFill>
                          <a:effectLst/>
                          <a:latin typeface="Calibri" charset="0"/>
                        </a:rPr>
                        <a:t>$27,275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sk-SK" sz="1800" b="0" i="0" u="none" strike="noStrike">
                          <a:solidFill>
                            <a:srgbClr val="000000"/>
                          </a:solidFill>
                          <a:effectLst/>
                          <a:latin typeface="Calibri" charset="0"/>
                        </a:rPr>
                        <a:t>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2760">
                <a:tc>
                  <a:txBody>
                    <a:bodyPr/>
                    <a:lstStyle/>
                    <a:p>
                      <a:pPr algn="r" rtl="0" fontAlgn="b"/>
                      <a:r>
                        <a:rPr lang="en-US" sz="1800" b="0" i="0" u="none" strike="noStrike" dirty="0">
                          <a:solidFill>
                            <a:schemeClr val="tx1">
                              <a:lumMod val="50000"/>
                              <a:lumOff val="50000"/>
                            </a:schemeClr>
                          </a:solidFill>
                          <a:effectLst/>
                          <a:latin typeface="Calibri" charset="0"/>
                        </a:rPr>
                        <a:t>Penn </a:t>
                      </a:r>
                      <a:r>
                        <a:rPr lang="en-US" sz="1800" b="0" i="0" u="none" strike="noStrike" dirty="0" err="1">
                          <a:solidFill>
                            <a:schemeClr val="tx1">
                              <a:lumMod val="50000"/>
                              <a:lumOff val="50000"/>
                            </a:schemeClr>
                          </a:solidFill>
                          <a:effectLst/>
                          <a:latin typeface="Calibri" charset="0"/>
                        </a:rPr>
                        <a:t>Mutuakl</a:t>
                      </a:r>
                      <a:r>
                        <a:rPr lang="en-US" sz="1800" b="0" i="0" u="none" strike="noStrike" dirty="0">
                          <a:solidFill>
                            <a:schemeClr val="tx1">
                              <a:lumMod val="50000"/>
                              <a:lumOff val="50000"/>
                            </a:schemeClr>
                          </a:solidFill>
                          <a:effectLst/>
                          <a:latin typeface="Calibri" charset="0"/>
                        </a:rPr>
                        <a:t> Guaranteed Term</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a:solidFill>
                            <a:schemeClr val="tx1">
                              <a:lumMod val="50000"/>
                              <a:lumOff val="50000"/>
                            </a:schemeClr>
                          </a:solidFill>
                          <a:effectLst/>
                          <a:latin typeface="Calibri" charset="0"/>
                        </a:rPr>
                        <a:t>$28,420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rtl="0" fontAlgn="b"/>
                      <a:r>
                        <a:rPr lang="sk-SK" sz="1800" b="0" i="0" u="none" strike="noStrike">
                          <a:solidFill>
                            <a:srgbClr val="000000"/>
                          </a:solidFill>
                          <a:effectLst/>
                          <a:latin typeface="Calibri" charset="0"/>
                        </a:rPr>
                        <a:t>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2"/>
                  </a:ext>
                </a:extLst>
              </a:tr>
              <a:tr h="292760">
                <a:tc>
                  <a:txBody>
                    <a:bodyPr/>
                    <a:lstStyle/>
                    <a:p>
                      <a:pPr algn="r" rtl="0" fontAlgn="b"/>
                      <a:r>
                        <a:rPr lang="en-US" sz="1800" b="0" i="0" u="none" strike="noStrike" dirty="0">
                          <a:solidFill>
                            <a:schemeClr val="tx1">
                              <a:lumMod val="50000"/>
                              <a:lumOff val="50000"/>
                            </a:schemeClr>
                          </a:solidFill>
                          <a:effectLst/>
                          <a:latin typeface="Calibri" charset="0"/>
                        </a:rPr>
                        <a:t>Nationwide Guaranteed Level Term</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a:solidFill>
                            <a:schemeClr val="tx1">
                              <a:lumMod val="50000"/>
                              <a:lumOff val="50000"/>
                            </a:schemeClr>
                          </a:solidFill>
                          <a:effectLst/>
                          <a:latin typeface="Calibri" charset="0"/>
                        </a:rPr>
                        <a:t>$30,025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sk-SK" sz="1800" b="0" i="0" u="none" strike="noStrike">
                          <a:solidFill>
                            <a:srgbClr val="000000"/>
                          </a:solidFill>
                          <a:effectLst/>
                          <a:latin typeface="Calibri" charset="0"/>
                        </a:rPr>
                        <a:t>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92760">
                <a:tc>
                  <a:txBody>
                    <a:bodyPr/>
                    <a:lstStyle/>
                    <a:p>
                      <a:pPr algn="r" rtl="0" fontAlgn="b"/>
                      <a:r>
                        <a:rPr lang="en-US" sz="1800" b="0" i="0" u="none" strike="noStrike" dirty="0">
                          <a:solidFill>
                            <a:schemeClr val="tx1">
                              <a:lumMod val="50000"/>
                              <a:lumOff val="50000"/>
                            </a:schemeClr>
                          </a:solidFill>
                          <a:effectLst/>
                          <a:latin typeface="Calibri" charset="0"/>
                        </a:rPr>
                        <a:t>Pacific Life Prime Term</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chemeClr val="tx1">
                              <a:lumMod val="50000"/>
                              <a:lumOff val="50000"/>
                            </a:schemeClr>
                          </a:solidFill>
                          <a:effectLst/>
                          <a:latin typeface="Calibri" charset="0"/>
                        </a:rPr>
                        <a:t>$32,165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E9EE"/>
                    </a:solidFill>
                  </a:tcPr>
                </a:tc>
                <a:tc>
                  <a:txBody>
                    <a:bodyPr/>
                    <a:lstStyle/>
                    <a:p>
                      <a:pPr algn="ctr" rtl="0" fontAlgn="b"/>
                      <a:r>
                        <a:rPr lang="sk-SK" sz="1800" b="0" i="0" u="none" strike="noStrike">
                          <a:solidFill>
                            <a:srgbClr val="000000"/>
                          </a:solidFill>
                          <a:effectLst/>
                          <a:latin typeface="Calibri" charset="0"/>
                        </a:rPr>
                        <a:t>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4"/>
                  </a:ext>
                </a:extLst>
              </a:tr>
              <a:tr h="292760">
                <a:tc>
                  <a:txBody>
                    <a:bodyPr/>
                    <a:lstStyle/>
                    <a:p>
                      <a:pPr algn="r" rtl="0" fontAlgn="b"/>
                      <a:r>
                        <a:rPr lang="en-US" sz="1800" b="0" i="0" u="none" strike="noStrike" dirty="0">
                          <a:solidFill>
                            <a:schemeClr val="tx1">
                              <a:lumMod val="50000"/>
                              <a:lumOff val="50000"/>
                            </a:schemeClr>
                          </a:solidFill>
                          <a:effectLst/>
                          <a:latin typeface="Calibri" charset="0"/>
                        </a:rPr>
                        <a:t>Prudential Term Elite</a:t>
                      </a:r>
                    </a:p>
                  </a:txBody>
                  <a:tcPr marL="6351" marR="6351" marT="6349" marB="9143"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US" sz="1800" b="0" i="0" u="none" strike="noStrike">
                          <a:solidFill>
                            <a:schemeClr val="tx1">
                              <a:lumMod val="50000"/>
                              <a:lumOff val="50000"/>
                            </a:schemeClr>
                          </a:solidFill>
                          <a:effectLst/>
                          <a:latin typeface="Calibri" charset="0"/>
                        </a:rPr>
                        <a:t>$32,585 </a:t>
                      </a:r>
                    </a:p>
                  </a:txBody>
                  <a:tcPr marL="6351" marR="6351" marT="6349" marB="9143"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sk-SK" sz="1800" b="0" i="0" u="none" strike="noStrike">
                          <a:solidFill>
                            <a:srgbClr val="000000"/>
                          </a:solidFill>
                          <a:effectLst/>
                          <a:latin typeface="Calibri" charset="0"/>
                        </a:rPr>
                        <a:t> </a:t>
                      </a:r>
                    </a:p>
                  </a:txBody>
                  <a:tcPr marL="6351" marR="6351" marT="6349" marB="9143"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92760">
                <a:tc>
                  <a:txBody>
                    <a:bodyPr/>
                    <a:lstStyle/>
                    <a:p>
                      <a:pPr algn="r" rtl="0" fontAlgn="b"/>
                      <a:r>
                        <a:rPr lang="en-US" sz="1800" b="0" i="0" u="none" strike="noStrike" dirty="0">
                          <a:solidFill>
                            <a:schemeClr val="tx1">
                              <a:lumMod val="50000"/>
                              <a:lumOff val="50000"/>
                            </a:schemeClr>
                          </a:solidFill>
                          <a:effectLst/>
                          <a:latin typeface="Calibri" charset="0"/>
                        </a:rPr>
                        <a:t>John Hancock Term 17</a:t>
                      </a:r>
                    </a:p>
                  </a:txBody>
                  <a:tcPr marL="6351" marR="6351" marT="6349" marB="9143" anchor="b">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800" b="0" i="0" u="none" strike="noStrike" dirty="0">
                          <a:solidFill>
                            <a:schemeClr val="tx1">
                              <a:lumMod val="50000"/>
                              <a:lumOff val="50000"/>
                            </a:schemeClr>
                          </a:solidFill>
                          <a:effectLst/>
                          <a:latin typeface="Calibri" charset="0"/>
                        </a:rPr>
                        <a:t>$33,200 </a:t>
                      </a:r>
                    </a:p>
                  </a:txBody>
                  <a:tcPr marL="6351" marR="6351" marT="6349" marB="9143" anchor="b">
                    <a:lnL w="635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9EE"/>
                    </a:solidFill>
                  </a:tcPr>
                </a:tc>
                <a:tc>
                  <a:txBody>
                    <a:bodyPr/>
                    <a:lstStyle/>
                    <a:p>
                      <a:pPr algn="ctr" rtl="0" fontAlgn="b"/>
                      <a:r>
                        <a:rPr lang="sk-SK" sz="1800" b="0" i="0" u="none" strike="noStrike" dirty="0">
                          <a:solidFill>
                            <a:srgbClr val="000000"/>
                          </a:solidFill>
                          <a:effectLst/>
                          <a:latin typeface="Calibri" charset="0"/>
                        </a:rPr>
                        <a:t> </a:t>
                      </a:r>
                    </a:p>
                  </a:txBody>
                  <a:tcPr marL="6351" marR="6351" marT="6349" marB="9143" anchor="b">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6"/>
                  </a:ext>
                </a:extLst>
              </a:tr>
            </a:tbl>
          </a:graphicData>
        </a:graphic>
      </p:graphicFrame>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0933557-1A29-4B7D-8B14-F880395DB8D1}"/>
              </a:ext>
            </a:extLst>
          </p:cNvPr>
          <p:cNvGraphicFramePr>
            <a:graphicFrameLocks noGrp="1"/>
          </p:cNvGraphicFramePr>
          <p:nvPr>
            <p:ph idx="1"/>
          </p:nvPr>
        </p:nvGraphicFramePr>
        <p:xfrm>
          <a:off x="320675" y="1111250"/>
          <a:ext cx="7094538" cy="4635500"/>
        </p:xfrm>
        <a:graphic>
          <a:graphicData uri="http://schemas.openxmlformats.org/drawingml/2006/table">
            <a:tbl>
              <a:tblPr/>
              <a:tblGrid>
                <a:gridCol w="1858697">
                  <a:extLst>
                    <a:ext uri="{9D8B030D-6E8A-4147-A177-3AD203B41FA5}">
                      <a16:colId xmlns:a16="http://schemas.microsoft.com/office/drawing/2014/main" val="20000"/>
                    </a:ext>
                  </a:extLst>
                </a:gridCol>
                <a:gridCol w="1780787">
                  <a:extLst>
                    <a:ext uri="{9D8B030D-6E8A-4147-A177-3AD203B41FA5}">
                      <a16:colId xmlns:a16="http://schemas.microsoft.com/office/drawing/2014/main" val="20001"/>
                    </a:ext>
                  </a:extLst>
                </a:gridCol>
                <a:gridCol w="545366">
                  <a:extLst>
                    <a:ext uri="{9D8B030D-6E8A-4147-A177-3AD203B41FA5}">
                      <a16:colId xmlns:a16="http://schemas.microsoft.com/office/drawing/2014/main" val="20002"/>
                    </a:ext>
                  </a:extLst>
                </a:gridCol>
                <a:gridCol w="545366">
                  <a:extLst>
                    <a:ext uri="{9D8B030D-6E8A-4147-A177-3AD203B41FA5}">
                      <a16:colId xmlns:a16="http://schemas.microsoft.com/office/drawing/2014/main" val="20003"/>
                    </a:ext>
                  </a:extLst>
                </a:gridCol>
                <a:gridCol w="545366">
                  <a:extLst>
                    <a:ext uri="{9D8B030D-6E8A-4147-A177-3AD203B41FA5}">
                      <a16:colId xmlns:a16="http://schemas.microsoft.com/office/drawing/2014/main" val="20004"/>
                    </a:ext>
                  </a:extLst>
                </a:gridCol>
                <a:gridCol w="182861">
                  <a:extLst>
                    <a:ext uri="{9D8B030D-6E8A-4147-A177-3AD203B41FA5}">
                      <a16:colId xmlns:a16="http://schemas.microsoft.com/office/drawing/2014/main" val="20005"/>
                    </a:ext>
                  </a:extLst>
                </a:gridCol>
                <a:gridCol w="545366">
                  <a:extLst>
                    <a:ext uri="{9D8B030D-6E8A-4147-A177-3AD203B41FA5}">
                      <a16:colId xmlns:a16="http://schemas.microsoft.com/office/drawing/2014/main" val="20006"/>
                    </a:ext>
                  </a:extLst>
                </a:gridCol>
                <a:gridCol w="545366">
                  <a:extLst>
                    <a:ext uri="{9D8B030D-6E8A-4147-A177-3AD203B41FA5}">
                      <a16:colId xmlns:a16="http://schemas.microsoft.com/office/drawing/2014/main" val="20007"/>
                    </a:ext>
                  </a:extLst>
                </a:gridCol>
                <a:gridCol w="545366">
                  <a:extLst>
                    <a:ext uri="{9D8B030D-6E8A-4147-A177-3AD203B41FA5}">
                      <a16:colId xmlns:a16="http://schemas.microsoft.com/office/drawing/2014/main" val="20008"/>
                    </a:ext>
                  </a:extLst>
                </a:gridCol>
              </a:tblGrid>
              <a:tr h="356577">
                <a:tc>
                  <a:txBody>
                    <a:bodyPr/>
                    <a:lstStyle/>
                    <a:p>
                      <a:pPr algn="l" fontAlgn="b"/>
                      <a:endParaRPr lang="en-US" sz="2200" b="0" i="0" u="none" strike="noStrike" dirty="0">
                        <a:solidFill>
                          <a:srgbClr val="629628"/>
                        </a:solidFill>
                        <a:effectLst/>
                        <a:latin typeface="Calibri"/>
                      </a:endParaRPr>
                    </a:p>
                  </a:txBody>
                  <a:tcPr marL="11986" marR="11986" marT="9524" marB="9143" anchor="ctr">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2200" b="0" i="0" u="none" strike="noStrike">
                        <a:solidFill>
                          <a:srgbClr val="629628"/>
                        </a:solidFill>
                        <a:effectLst/>
                        <a:latin typeface="Calibri"/>
                      </a:endParaRPr>
                    </a:p>
                  </a:txBody>
                  <a:tcPr marL="11986" marR="11986" marT="9524" marB="9143" anchor="ctr">
                    <a:lnL>
                      <a:noFill/>
                    </a:lnL>
                    <a:lnR>
                      <a:noFill/>
                    </a:lnR>
                    <a:lnT>
                      <a:noFill/>
                    </a:lnT>
                    <a:lnB>
                      <a:noFill/>
                    </a:lnB>
                    <a:lnTlToBr w="12700" cmpd="sng">
                      <a:noFill/>
                      <a:prstDash val="solid"/>
                    </a:lnTlToBr>
                    <a:lnBlToTr w="12700" cmpd="sng">
                      <a:noFill/>
                      <a:prstDash val="solid"/>
                    </a:lnBlToTr>
                  </a:tcPr>
                </a:tc>
                <a:tc gridSpan="3">
                  <a:txBody>
                    <a:bodyPr/>
                    <a:lstStyle/>
                    <a:p>
                      <a:pPr algn="ctr" fontAlgn="b"/>
                      <a:r>
                        <a:rPr lang="en-US" sz="2200" b="0" i="0" u="none" strike="noStrike">
                          <a:solidFill>
                            <a:srgbClr val="629628"/>
                          </a:solidFill>
                          <a:effectLst/>
                          <a:latin typeface="Calibri"/>
                        </a:rPr>
                        <a:t>Male</a:t>
                      </a:r>
                    </a:p>
                  </a:txBody>
                  <a:tcPr marL="11986" marR="11986" marT="9524" marB="9143"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fontAlgn="b"/>
                      <a:endParaRPr lang="en-US" sz="100" b="0" i="0" u="none" strike="noStrike" dirty="0">
                        <a:solidFill>
                          <a:srgbClr val="629628"/>
                        </a:solidFill>
                        <a:effectLst/>
                        <a:latin typeface="Calibri"/>
                      </a:endParaRPr>
                    </a:p>
                  </a:txBody>
                  <a:tcPr marL="11986" marR="11986" marT="9524" marB="9143" anchor="ctr">
                    <a:lnL>
                      <a:noFill/>
                    </a:lnL>
                    <a:lnR>
                      <a:noFill/>
                    </a:lnR>
                    <a:lnT>
                      <a:noFill/>
                    </a:lnT>
                    <a:lnB>
                      <a:noFill/>
                    </a:lnB>
                    <a:lnTlToBr w="12700" cmpd="sng">
                      <a:noFill/>
                      <a:prstDash val="solid"/>
                    </a:lnTlToBr>
                    <a:lnBlToTr w="12700" cmpd="sng">
                      <a:noFill/>
                      <a:prstDash val="solid"/>
                    </a:lnBlToTr>
                    <a:solidFill>
                      <a:schemeClr val="bg1"/>
                    </a:solidFill>
                  </a:tcPr>
                </a:tc>
                <a:tc gridSpan="3">
                  <a:txBody>
                    <a:bodyPr/>
                    <a:lstStyle/>
                    <a:p>
                      <a:pPr algn="ctr" fontAlgn="b"/>
                      <a:r>
                        <a:rPr lang="en-US" sz="2200" b="0" i="0" u="none" strike="noStrike" dirty="0">
                          <a:solidFill>
                            <a:srgbClr val="629628"/>
                          </a:solidFill>
                          <a:effectLst/>
                          <a:latin typeface="Calibri"/>
                        </a:rPr>
                        <a:t>Female</a:t>
                      </a:r>
                    </a:p>
                  </a:txBody>
                  <a:tcPr marL="11986" marR="11986" marT="9524" marB="9143"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6577">
                <a:tc>
                  <a:txBody>
                    <a:bodyPr/>
                    <a:lstStyle/>
                    <a:p>
                      <a:pPr algn="ctr" fontAlgn="b"/>
                      <a:endParaRPr lang="en-US" sz="2200" b="0" i="0" u="none" strike="noStrike" dirty="0">
                        <a:solidFill>
                          <a:srgbClr val="629628"/>
                        </a:solidFill>
                        <a:effectLst/>
                        <a:latin typeface="Calibri"/>
                      </a:endParaRP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2200" b="0" i="0" u="none" strike="noStrike" dirty="0">
                        <a:solidFill>
                          <a:srgbClr val="629628"/>
                        </a:solidFill>
                        <a:effectLst/>
                        <a:latin typeface="Calibri"/>
                      </a:endParaRP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45</a:t>
                      </a: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55</a:t>
                      </a: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65</a:t>
                      </a: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 b="0" i="0" u="none" strike="noStrike" dirty="0">
                        <a:solidFill>
                          <a:srgbClr val="629628"/>
                        </a:solidFill>
                        <a:effectLst/>
                        <a:latin typeface="Calibri"/>
                      </a:endParaRP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rgbClr val="629628"/>
                          </a:solidFill>
                          <a:effectLst/>
                          <a:latin typeface="Calibri"/>
                        </a:rPr>
                        <a:t>45</a:t>
                      </a: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55</a:t>
                      </a: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65</a:t>
                      </a: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6577">
                <a:tc rowSpan="3">
                  <a:txBody>
                    <a:bodyPr/>
                    <a:lstStyle/>
                    <a:p>
                      <a:pPr algn="ctr" fontAlgn="b"/>
                      <a:r>
                        <a:rPr lang="en-US" sz="3600" b="1" i="0" u="none" strike="noStrike" dirty="0">
                          <a:solidFill>
                            <a:srgbClr val="000000"/>
                          </a:solidFill>
                          <a:effectLst/>
                          <a:latin typeface="Calibri"/>
                        </a:rPr>
                        <a:t>$20M</a:t>
                      </a:r>
                    </a:p>
                    <a:p>
                      <a:pPr algn="ctr" fontAlgn="b"/>
                      <a:r>
                        <a:rPr lang="en-US" sz="1600" b="0" i="0" u="none" strike="noStrike" dirty="0">
                          <a:solidFill>
                            <a:srgbClr val="000000"/>
                          </a:solidFill>
                          <a:effectLst/>
                          <a:latin typeface="Calibri"/>
                        </a:rPr>
                        <a:t>death benefit</a:t>
                      </a:r>
                    </a:p>
                  </a:txBody>
                  <a:tcPr marL="11986" marR="11986" marT="9524" marB="9143"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Preferred Best</a:t>
                      </a:r>
                    </a:p>
                  </a:txBody>
                  <a:tcPr marL="11986" marR="91430" marT="9524" marB="9143"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4</a:t>
                      </a:r>
                    </a:p>
                  </a:txBody>
                  <a:tcPr marL="11986" marR="11986" marT="9524" marB="9143"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2"/>
                  </a:ext>
                </a:extLst>
              </a:tr>
              <a:tr h="356577">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Preferred</a:t>
                      </a:r>
                    </a:p>
                  </a:txBody>
                  <a:tcPr marL="11986" marR="91430"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chemeClr val="bg1"/>
                          </a:solidFill>
                          <a:effectLst/>
                          <a:latin typeface="Calibri"/>
                        </a:rPr>
                        <a:t>2</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629628"/>
                    </a:solidFill>
                  </a:tcPr>
                </a:tc>
                <a:extLst>
                  <a:ext uri="{0D108BD9-81ED-4DB2-BD59-A6C34878D82A}">
                    <a16:rowId xmlns:a16="http://schemas.microsoft.com/office/drawing/2014/main" val="10003"/>
                  </a:ext>
                </a:extLst>
              </a:tr>
              <a:tr h="356577">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Standard</a:t>
                      </a:r>
                    </a:p>
                  </a:txBody>
                  <a:tcPr marL="11986" marR="91430"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a:solidFill>
                            <a:srgbClr val="629628"/>
                          </a:solidFill>
                          <a:effectLst/>
                          <a:latin typeface="Calibri"/>
                        </a:rPr>
                        <a:t>3</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5</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6577">
                <a:tc>
                  <a:txBody>
                    <a:bodyPr/>
                    <a:lstStyle/>
                    <a:p>
                      <a:pPr algn="ctr" fontAlgn="b"/>
                      <a:endParaRPr lang="en-US" sz="2200" b="0" i="0" u="none" strike="noStrike" dirty="0">
                        <a:solidFill>
                          <a:srgbClr val="000000"/>
                        </a:solidFill>
                        <a:effectLst/>
                        <a:latin typeface="Calibri"/>
                      </a:endParaRPr>
                    </a:p>
                  </a:txBody>
                  <a:tcPr marL="11986" marR="11986" marT="9524" marB="9143"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endParaRPr lang="en-US" sz="2200" b="0" i="0" u="none" strike="noStrike" dirty="0">
                        <a:solidFill>
                          <a:srgbClr val="000000"/>
                        </a:solidFill>
                        <a:effectLst/>
                        <a:latin typeface="Calibri"/>
                      </a:endParaRPr>
                    </a:p>
                  </a:txBody>
                  <a:tcPr marL="11986" marR="91430"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6" marR="11986" marT="9524" marB="9143"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6" marR="11986" marT="9524" marB="9143"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6577">
                <a:tc rowSpan="3">
                  <a:txBody>
                    <a:bodyPr/>
                    <a:lstStyle/>
                    <a:p>
                      <a:pPr algn="ctr" fontAlgn="b"/>
                      <a:r>
                        <a:rPr lang="en-US" sz="3600" b="1" i="0" u="none" strike="noStrike" dirty="0">
                          <a:solidFill>
                            <a:srgbClr val="000000"/>
                          </a:solidFill>
                          <a:effectLst/>
                          <a:latin typeface="Calibri"/>
                        </a:rPr>
                        <a:t>$10M</a:t>
                      </a:r>
                    </a:p>
                    <a:p>
                      <a:pPr algn="ctr" fontAlgn="b"/>
                      <a:r>
                        <a:rPr lang="en-US" sz="1600" b="0" i="0" u="none" strike="noStrike" dirty="0">
                          <a:solidFill>
                            <a:srgbClr val="000000"/>
                          </a:solidFill>
                          <a:effectLst/>
                          <a:latin typeface="Calibri"/>
                        </a:rPr>
                        <a:t>death</a:t>
                      </a:r>
                      <a:r>
                        <a:rPr lang="en-US" sz="1600" b="0" i="0" u="none" strike="noStrike" baseline="0" dirty="0">
                          <a:solidFill>
                            <a:srgbClr val="000000"/>
                          </a:solidFill>
                          <a:effectLst/>
                          <a:latin typeface="Calibri"/>
                        </a:rPr>
                        <a:t> benefit</a:t>
                      </a:r>
                      <a:endParaRPr lang="en-US" sz="1600" b="0" i="0" u="none" strike="noStrike" dirty="0">
                        <a:solidFill>
                          <a:srgbClr val="000000"/>
                        </a:solidFill>
                        <a:effectLst/>
                        <a:latin typeface="Calibri"/>
                      </a:endParaRPr>
                    </a:p>
                  </a:txBody>
                  <a:tcPr marL="11986" marR="11986" marT="9524" marB="9143"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Preferred Best</a:t>
                      </a:r>
                    </a:p>
                  </a:txBody>
                  <a:tcPr marL="11986" marR="91430"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4</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6"/>
                  </a:ext>
                </a:extLst>
              </a:tr>
              <a:tr h="356577">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a:solidFill>
                            <a:srgbClr val="000000"/>
                          </a:solidFill>
                          <a:effectLst/>
                          <a:latin typeface="Calibri"/>
                        </a:rPr>
                        <a:t>Preferred</a:t>
                      </a:r>
                    </a:p>
                  </a:txBody>
                  <a:tcPr marL="11986" marR="91430"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chemeClr val="bg1"/>
                          </a:solidFill>
                          <a:effectLst/>
                          <a:latin typeface="Calibri"/>
                        </a:rPr>
                        <a:t>2</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629628"/>
                    </a:solidFill>
                  </a:tcPr>
                </a:tc>
                <a:extLst>
                  <a:ext uri="{0D108BD9-81ED-4DB2-BD59-A6C34878D82A}">
                    <a16:rowId xmlns:a16="http://schemas.microsoft.com/office/drawing/2014/main" val="10007"/>
                  </a:ext>
                </a:extLst>
              </a:tr>
              <a:tr h="356577">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Standard</a:t>
                      </a:r>
                    </a:p>
                  </a:txBody>
                  <a:tcPr marL="11986" marR="91430"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5</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56577">
                <a:tc>
                  <a:txBody>
                    <a:bodyPr/>
                    <a:lstStyle/>
                    <a:p>
                      <a:pPr algn="ctr" fontAlgn="b"/>
                      <a:endParaRPr lang="en-US" sz="2200" b="0" i="0" u="none" strike="noStrike" dirty="0">
                        <a:solidFill>
                          <a:srgbClr val="000000"/>
                        </a:solidFill>
                        <a:effectLst/>
                        <a:latin typeface="Calibri"/>
                      </a:endParaRPr>
                    </a:p>
                  </a:txBody>
                  <a:tcPr marL="11986" marR="11986" marT="9524" marB="9143"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endParaRPr lang="en-US" sz="2200" b="0" i="0" u="none" strike="noStrike" dirty="0">
                        <a:solidFill>
                          <a:srgbClr val="000000"/>
                        </a:solidFill>
                        <a:effectLst/>
                        <a:latin typeface="Calibri"/>
                      </a:endParaRPr>
                    </a:p>
                  </a:txBody>
                  <a:tcPr marL="11986" marR="91430"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6" marR="11986" marT="9524" marB="9143"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6" marR="11986" marT="9524" marB="9143"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56577">
                <a:tc rowSpan="3">
                  <a:txBody>
                    <a:bodyPr/>
                    <a:lstStyle/>
                    <a:p>
                      <a:pPr algn="ctr" fontAlgn="b"/>
                      <a:r>
                        <a:rPr lang="en-US" sz="3600" b="1" i="0" u="none" strike="noStrike" dirty="0">
                          <a:solidFill>
                            <a:srgbClr val="000000"/>
                          </a:solidFill>
                          <a:effectLst/>
                          <a:latin typeface="Calibri"/>
                        </a:rPr>
                        <a:t>$5M</a:t>
                      </a:r>
                    </a:p>
                    <a:p>
                      <a:pPr algn="ctr" fontAlgn="b"/>
                      <a:r>
                        <a:rPr lang="en-US" sz="1600" b="0" i="0" u="none" strike="noStrike" dirty="0">
                          <a:solidFill>
                            <a:srgbClr val="000000"/>
                          </a:solidFill>
                          <a:effectLst/>
                          <a:latin typeface="Calibri"/>
                        </a:rPr>
                        <a:t>death benefit</a:t>
                      </a:r>
                    </a:p>
                  </a:txBody>
                  <a:tcPr marL="11986" marR="11986" marT="9524" marB="9143"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Preferred Best</a:t>
                      </a:r>
                    </a:p>
                  </a:txBody>
                  <a:tcPr marL="11986" marR="91430"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4</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0"/>
                  </a:ext>
                </a:extLst>
              </a:tr>
              <a:tr h="356577">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Preferred</a:t>
                      </a:r>
                    </a:p>
                  </a:txBody>
                  <a:tcPr marL="11986" marR="91430"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chemeClr val="bg1"/>
                          </a:solidFill>
                          <a:effectLst/>
                          <a:latin typeface="Calibri"/>
                        </a:rPr>
                        <a:t>2</a:t>
                      </a:r>
                    </a:p>
                  </a:txBody>
                  <a:tcPr marL="11986" marR="11986" marT="9524" marB="9143"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629628"/>
                    </a:solidFill>
                  </a:tcPr>
                </a:tc>
                <a:extLst>
                  <a:ext uri="{0D108BD9-81ED-4DB2-BD59-A6C34878D82A}">
                    <a16:rowId xmlns:a16="http://schemas.microsoft.com/office/drawing/2014/main" val="10011"/>
                  </a:ext>
                </a:extLst>
              </a:tr>
              <a:tr h="356577">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Standard</a:t>
                      </a:r>
                    </a:p>
                  </a:txBody>
                  <a:tcPr marL="11986" marR="91430" marT="9524" marB="9143"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2</a:t>
                      </a:r>
                    </a:p>
                  </a:txBody>
                  <a:tcPr marL="11986" marR="11986" marT="9524" marB="9143"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chemeClr val="bg1"/>
                        </a:solidFill>
                        <a:effectLst/>
                        <a:latin typeface="Calibri"/>
                      </a:endParaRPr>
                    </a:p>
                  </a:txBody>
                  <a:tcPr marL="11986" marR="11986" marT="9524" marB="9143"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chemeClr val="bg1"/>
                          </a:solidFill>
                          <a:effectLst/>
                          <a:latin typeface="Calibri"/>
                        </a:rPr>
                        <a:t>1</a:t>
                      </a:r>
                    </a:p>
                  </a:txBody>
                  <a:tcPr marL="11986" marR="11986" marT="9524" marB="9143"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6" marR="11986" marT="9524" marB="9143"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5</a:t>
                      </a:r>
                    </a:p>
                  </a:txBody>
                  <a:tcPr marL="11986" marR="11986" marT="9524" marB="9143"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bl>
          </a:graphicData>
        </a:graphic>
      </p:graphicFrame>
      <p:sp>
        <p:nvSpPr>
          <p:cNvPr id="4" name="Title 3">
            <a:extLst>
              <a:ext uri="{FF2B5EF4-FFF2-40B4-BE49-F238E27FC236}">
                <a16:creationId xmlns:a16="http://schemas.microsoft.com/office/drawing/2014/main" id="{21A25482-D332-47E8-AD59-31A27C5BE798}"/>
              </a:ext>
            </a:extLst>
          </p:cNvPr>
          <p:cNvSpPr>
            <a:spLocks noGrp="1"/>
          </p:cNvSpPr>
          <p:nvPr>
            <p:ph type="title"/>
          </p:nvPr>
        </p:nvSpPr>
        <p:spPr>
          <a:xfrm>
            <a:off x="320675" y="295275"/>
            <a:ext cx="8366125" cy="619125"/>
          </a:xfrm>
        </p:spPr>
        <p:txBody>
          <a:bodyPr/>
          <a:lstStyle/>
          <a:p>
            <a:pPr marL="974725" fontAlgn="auto">
              <a:spcAft>
                <a:spcPts val="0"/>
              </a:spcAft>
              <a:defRPr/>
            </a:pPr>
            <a:r>
              <a:rPr lang="en-US" dirty="0"/>
              <a:t>20-year Term Marketplace</a:t>
            </a:r>
          </a:p>
        </p:txBody>
      </p:sp>
      <p:pic>
        <p:nvPicPr>
          <p:cNvPr id="25711" name="Picture 5">
            <a:extLst>
              <a:ext uri="{FF2B5EF4-FFF2-40B4-BE49-F238E27FC236}">
                <a16:creationId xmlns:a16="http://schemas.microsoft.com/office/drawing/2014/main" id="{EA96F546-6879-421E-A914-E0E939E91F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2323F5E-6AEB-4E77-B261-14D15B6DA6CC}"/>
              </a:ext>
            </a:extLst>
          </p:cNvPr>
          <p:cNvGraphicFramePr>
            <a:graphicFrameLocks noGrp="1"/>
          </p:cNvGraphicFramePr>
          <p:nvPr>
            <p:ph idx="1"/>
          </p:nvPr>
        </p:nvGraphicFramePr>
        <p:xfrm>
          <a:off x="320675" y="1111250"/>
          <a:ext cx="5924550" cy="4602163"/>
        </p:xfrm>
        <a:graphic>
          <a:graphicData uri="http://schemas.openxmlformats.org/drawingml/2006/table">
            <a:tbl>
              <a:tblPr/>
              <a:tblGrid>
                <a:gridCol w="1833394">
                  <a:extLst>
                    <a:ext uri="{9D8B030D-6E8A-4147-A177-3AD203B41FA5}">
                      <a16:colId xmlns:a16="http://schemas.microsoft.com/office/drawing/2014/main" val="20000"/>
                    </a:ext>
                  </a:extLst>
                </a:gridCol>
                <a:gridCol w="1756546">
                  <a:extLst>
                    <a:ext uri="{9D8B030D-6E8A-4147-A177-3AD203B41FA5}">
                      <a16:colId xmlns:a16="http://schemas.microsoft.com/office/drawing/2014/main" val="20001"/>
                    </a:ext>
                  </a:extLst>
                </a:gridCol>
                <a:gridCol w="537942">
                  <a:extLst>
                    <a:ext uri="{9D8B030D-6E8A-4147-A177-3AD203B41FA5}">
                      <a16:colId xmlns:a16="http://schemas.microsoft.com/office/drawing/2014/main" val="20002"/>
                    </a:ext>
                  </a:extLst>
                </a:gridCol>
                <a:gridCol w="537942">
                  <a:extLst>
                    <a:ext uri="{9D8B030D-6E8A-4147-A177-3AD203B41FA5}">
                      <a16:colId xmlns:a16="http://schemas.microsoft.com/office/drawing/2014/main" val="20003"/>
                    </a:ext>
                  </a:extLst>
                </a:gridCol>
                <a:gridCol w="182843">
                  <a:extLst>
                    <a:ext uri="{9D8B030D-6E8A-4147-A177-3AD203B41FA5}">
                      <a16:colId xmlns:a16="http://schemas.microsoft.com/office/drawing/2014/main" val="20004"/>
                    </a:ext>
                  </a:extLst>
                </a:gridCol>
                <a:gridCol w="537942">
                  <a:extLst>
                    <a:ext uri="{9D8B030D-6E8A-4147-A177-3AD203B41FA5}">
                      <a16:colId xmlns:a16="http://schemas.microsoft.com/office/drawing/2014/main" val="20005"/>
                    </a:ext>
                  </a:extLst>
                </a:gridCol>
                <a:gridCol w="537942">
                  <a:extLst>
                    <a:ext uri="{9D8B030D-6E8A-4147-A177-3AD203B41FA5}">
                      <a16:colId xmlns:a16="http://schemas.microsoft.com/office/drawing/2014/main" val="20006"/>
                    </a:ext>
                  </a:extLst>
                </a:gridCol>
              </a:tblGrid>
              <a:tr h="354013">
                <a:tc>
                  <a:txBody>
                    <a:bodyPr/>
                    <a:lstStyle/>
                    <a:p>
                      <a:pPr algn="l" fontAlgn="b"/>
                      <a:endParaRPr lang="en-US" sz="2200" b="0" i="0" u="none" strike="noStrike" dirty="0">
                        <a:solidFill>
                          <a:srgbClr val="629628"/>
                        </a:solidFill>
                        <a:effectLst/>
                        <a:latin typeface="Calibri"/>
                      </a:endParaRPr>
                    </a:p>
                  </a:txBody>
                  <a:tcPr marL="11985" marR="11985" marT="9527" marB="9146" anchor="ctr">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2200" b="0" i="0" u="none" strike="noStrike">
                        <a:solidFill>
                          <a:srgbClr val="629628"/>
                        </a:solidFill>
                        <a:effectLst/>
                        <a:latin typeface="Calibri"/>
                      </a:endParaRPr>
                    </a:p>
                  </a:txBody>
                  <a:tcPr marL="11985" marR="11985" marT="9527" marB="9146" anchor="ctr">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en-US" sz="2200" b="0" i="0" u="none" strike="noStrike">
                          <a:solidFill>
                            <a:srgbClr val="629628"/>
                          </a:solidFill>
                          <a:effectLst/>
                          <a:latin typeface="Calibri"/>
                        </a:rPr>
                        <a:t>Male</a:t>
                      </a:r>
                    </a:p>
                  </a:txBody>
                  <a:tcPr marL="11985" marR="11985" marT="9527" marB="9146"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ctr" fontAlgn="b"/>
                      <a:r>
                        <a:rPr lang="en-US" sz="2200" b="0" i="0" u="none" strike="noStrike" dirty="0">
                          <a:solidFill>
                            <a:srgbClr val="629628"/>
                          </a:solidFill>
                          <a:effectLst/>
                          <a:latin typeface="Calibri"/>
                        </a:rPr>
                        <a:t>Female</a:t>
                      </a:r>
                    </a:p>
                  </a:txBody>
                  <a:tcPr marL="11985" marR="11985" marT="9527" marB="9146"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354013">
                <a:tc>
                  <a:txBody>
                    <a:bodyPr/>
                    <a:lstStyle/>
                    <a:p>
                      <a:pPr algn="ctr" fontAlgn="b"/>
                      <a:endParaRPr lang="en-US" sz="2200" b="0" i="0" u="none" strike="noStrike" dirty="0">
                        <a:solidFill>
                          <a:srgbClr val="629628"/>
                        </a:solidFill>
                        <a:effectLst/>
                        <a:latin typeface="Calibri"/>
                      </a:endParaRPr>
                    </a:p>
                  </a:txBody>
                  <a:tcPr marL="11985" marR="11985" marT="9527" marB="9146"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2200" b="0" i="0" u="none" strike="noStrike" dirty="0">
                        <a:solidFill>
                          <a:srgbClr val="629628"/>
                        </a:solidFill>
                        <a:effectLst/>
                        <a:latin typeface="Calibri"/>
                      </a:endParaRPr>
                    </a:p>
                  </a:txBody>
                  <a:tcPr marL="11985" marR="11985" marT="9527" marB="9146"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45</a:t>
                      </a:r>
                    </a:p>
                  </a:txBody>
                  <a:tcPr marL="11985" marR="11985" marT="9527" marB="9146"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55</a:t>
                      </a:r>
                    </a:p>
                  </a:txBody>
                  <a:tcPr marL="11985" marR="11985" marT="9527" marB="9146"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rgbClr val="629628"/>
                          </a:solidFill>
                          <a:effectLst/>
                          <a:latin typeface="Calibri"/>
                        </a:rPr>
                        <a:t>45</a:t>
                      </a:r>
                    </a:p>
                  </a:txBody>
                  <a:tcPr marL="11985" marR="11985" marT="9527" marB="9146"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55</a:t>
                      </a:r>
                    </a:p>
                  </a:txBody>
                  <a:tcPr marL="11985" marR="11985" marT="9527" marB="9146"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4013">
                <a:tc rowSpan="3">
                  <a:txBody>
                    <a:bodyPr/>
                    <a:lstStyle/>
                    <a:p>
                      <a:pPr algn="ctr" fontAlgn="b"/>
                      <a:r>
                        <a:rPr lang="en-US" sz="3600" b="1" i="0" u="none" strike="noStrike" dirty="0">
                          <a:solidFill>
                            <a:srgbClr val="000000"/>
                          </a:solidFill>
                          <a:effectLst/>
                          <a:latin typeface="Calibri"/>
                        </a:rPr>
                        <a:t>$20M</a:t>
                      </a:r>
                    </a:p>
                    <a:p>
                      <a:pPr algn="ctr" fontAlgn="b"/>
                      <a:r>
                        <a:rPr lang="en-US" sz="1600" b="0" i="0" u="none" strike="noStrike" dirty="0">
                          <a:solidFill>
                            <a:srgbClr val="000000"/>
                          </a:solidFill>
                          <a:effectLst/>
                          <a:latin typeface="Calibri"/>
                        </a:rPr>
                        <a:t>death benefit</a:t>
                      </a:r>
                    </a:p>
                  </a:txBody>
                  <a:tcPr marL="11985" marR="11985" marT="9527" marB="9146"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Preferred Best</a:t>
                      </a:r>
                    </a:p>
                  </a:txBody>
                  <a:tcPr marL="11985" marR="91422" marT="9527" marB="9146"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a:solidFill>
                            <a:srgbClr val="629628"/>
                          </a:solidFill>
                          <a:effectLst/>
                          <a:latin typeface="Calibri"/>
                        </a:rPr>
                        <a:t>2</a:t>
                      </a:r>
                    </a:p>
                  </a:txBody>
                  <a:tcPr marL="11985" marR="11985" marT="9527" marB="9146"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rgbClr val="629628"/>
                          </a:solidFill>
                          <a:effectLst/>
                          <a:latin typeface="Calibri"/>
                        </a:rPr>
                        <a:t>2</a:t>
                      </a:r>
                    </a:p>
                  </a:txBody>
                  <a:tcPr marL="11985" marR="11985" marT="9527" marB="9146"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a:solidFill>
                            <a:srgbClr val="629628"/>
                          </a:solidFill>
                          <a:effectLst/>
                          <a:latin typeface="Calibri"/>
                        </a:rPr>
                        <a:t>2</a:t>
                      </a:r>
                    </a:p>
                  </a:txBody>
                  <a:tcPr marL="11985" marR="11985" marT="9527" marB="9146"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2"/>
                  </a:ext>
                </a:extLst>
              </a:tr>
              <a:tr h="354013">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Preferred</a:t>
                      </a:r>
                    </a:p>
                  </a:txBody>
                  <a:tcPr marL="11985" marR="91422" marT="9527" marB="9146"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1</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a:solidFill>
                            <a:srgbClr val="629628"/>
                          </a:solidFill>
                          <a:effectLst/>
                          <a:latin typeface="Calibri"/>
                        </a:rPr>
                        <a:t>2</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3"/>
                  </a:ext>
                </a:extLst>
              </a:tr>
              <a:tr h="354013">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Standard</a:t>
                      </a:r>
                    </a:p>
                  </a:txBody>
                  <a:tcPr marL="11985" marR="91422" marT="9527" marB="9146"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2</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chemeClr val="bg1"/>
                          </a:solidFill>
                          <a:effectLst/>
                          <a:latin typeface="Calibri"/>
                        </a:rPr>
                        <a:t>1</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2</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4"/>
                  </a:ext>
                </a:extLst>
              </a:tr>
              <a:tr h="354013">
                <a:tc>
                  <a:txBody>
                    <a:bodyPr/>
                    <a:lstStyle/>
                    <a:p>
                      <a:pPr algn="ctr" fontAlgn="b"/>
                      <a:endParaRPr lang="en-US" sz="2200" b="0" i="0" u="none" strike="noStrike" dirty="0">
                        <a:solidFill>
                          <a:srgbClr val="000000"/>
                        </a:solidFill>
                        <a:effectLst/>
                        <a:latin typeface="Calibri"/>
                      </a:endParaRPr>
                    </a:p>
                  </a:txBody>
                  <a:tcPr marL="11985" marR="11985" marT="9527" marB="9146"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endParaRPr lang="en-US" sz="2200" b="0" i="0" u="none" strike="noStrike" dirty="0">
                        <a:solidFill>
                          <a:srgbClr val="000000"/>
                        </a:solidFill>
                        <a:effectLst/>
                        <a:latin typeface="Calibri"/>
                      </a:endParaRPr>
                    </a:p>
                  </a:txBody>
                  <a:tcPr marL="11985" marR="91422" marT="9527" marB="9146"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a:solidFill>
                          <a:srgbClr val="629628"/>
                        </a:solidFill>
                        <a:effectLst/>
                        <a:latin typeface="Calibri"/>
                      </a:endParaRP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5" marR="11985" marT="9527" marB="9146"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a:solidFill>
                          <a:srgbClr val="629628"/>
                        </a:solidFill>
                        <a:effectLst/>
                        <a:latin typeface="Calibri"/>
                      </a:endParaRP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a:solidFill>
                          <a:srgbClr val="629628"/>
                        </a:solidFill>
                        <a:effectLst/>
                        <a:latin typeface="Calibri"/>
                      </a:endParaRPr>
                    </a:p>
                  </a:txBody>
                  <a:tcPr marL="11985" marR="11985" marT="9527" marB="9146"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4013">
                <a:tc rowSpan="3">
                  <a:txBody>
                    <a:bodyPr/>
                    <a:lstStyle/>
                    <a:p>
                      <a:pPr algn="ctr" fontAlgn="b"/>
                      <a:r>
                        <a:rPr lang="en-US" sz="3600" b="1" i="0" u="none" strike="noStrike" dirty="0">
                          <a:solidFill>
                            <a:srgbClr val="000000"/>
                          </a:solidFill>
                          <a:effectLst/>
                          <a:latin typeface="Calibri"/>
                        </a:rPr>
                        <a:t>$10M</a:t>
                      </a:r>
                    </a:p>
                    <a:p>
                      <a:pPr algn="ctr" fontAlgn="b"/>
                      <a:r>
                        <a:rPr lang="en-US" sz="1600" b="0" i="0" u="none" strike="noStrike" dirty="0">
                          <a:solidFill>
                            <a:srgbClr val="000000"/>
                          </a:solidFill>
                          <a:effectLst/>
                          <a:latin typeface="Calibri"/>
                        </a:rPr>
                        <a:t>death</a:t>
                      </a:r>
                      <a:r>
                        <a:rPr lang="en-US" sz="1600" b="0" i="0" u="none" strike="noStrike" baseline="0" dirty="0">
                          <a:solidFill>
                            <a:srgbClr val="000000"/>
                          </a:solidFill>
                          <a:effectLst/>
                          <a:latin typeface="Calibri"/>
                        </a:rPr>
                        <a:t> benefit</a:t>
                      </a:r>
                      <a:endParaRPr lang="en-US" sz="1600" b="0" i="0" u="none" strike="noStrike" dirty="0">
                        <a:solidFill>
                          <a:srgbClr val="000000"/>
                        </a:solidFill>
                        <a:effectLst/>
                        <a:latin typeface="Calibri"/>
                      </a:endParaRPr>
                    </a:p>
                  </a:txBody>
                  <a:tcPr marL="11985" marR="11985" marT="9527" marB="9146"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Preferred Best</a:t>
                      </a:r>
                    </a:p>
                  </a:txBody>
                  <a:tcPr marL="11985" marR="91422" marT="9527" marB="9146"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2</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a:solidFill>
                            <a:srgbClr val="629628"/>
                          </a:solidFill>
                          <a:effectLst/>
                          <a:latin typeface="Calibri"/>
                        </a:rPr>
                        <a:t>2</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a:solidFill>
                            <a:srgbClr val="629628"/>
                          </a:solidFill>
                          <a:effectLst/>
                          <a:latin typeface="Calibri"/>
                        </a:rPr>
                        <a:t>2</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6"/>
                  </a:ext>
                </a:extLst>
              </a:tr>
              <a:tr h="354013">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a:solidFill>
                            <a:srgbClr val="000000"/>
                          </a:solidFill>
                          <a:effectLst/>
                          <a:latin typeface="Calibri"/>
                        </a:rPr>
                        <a:t>Preferred</a:t>
                      </a:r>
                    </a:p>
                  </a:txBody>
                  <a:tcPr marL="11985" marR="91422" marT="9527" marB="9146"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1</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a:solidFill>
                            <a:srgbClr val="629628"/>
                          </a:solidFill>
                          <a:effectLst/>
                          <a:latin typeface="Calibri"/>
                        </a:rPr>
                        <a:t>2</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7"/>
                  </a:ext>
                </a:extLst>
              </a:tr>
              <a:tr h="354013">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Standard</a:t>
                      </a:r>
                    </a:p>
                  </a:txBody>
                  <a:tcPr marL="11985" marR="91422" marT="9527" marB="9146"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2</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chemeClr val="bg1"/>
                          </a:solidFill>
                          <a:effectLst/>
                          <a:latin typeface="Calibri"/>
                        </a:rPr>
                        <a:t>1</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a:solidFill>
                            <a:srgbClr val="629628"/>
                          </a:solidFill>
                          <a:effectLst/>
                          <a:latin typeface="Calibri"/>
                        </a:rPr>
                        <a:t>2</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08"/>
                  </a:ext>
                </a:extLst>
              </a:tr>
              <a:tr h="354013">
                <a:tc>
                  <a:txBody>
                    <a:bodyPr/>
                    <a:lstStyle/>
                    <a:p>
                      <a:pPr algn="ctr" fontAlgn="b"/>
                      <a:endParaRPr lang="en-US" sz="2200" b="0" i="0" u="none" strike="noStrike" dirty="0">
                        <a:solidFill>
                          <a:srgbClr val="000000"/>
                        </a:solidFill>
                        <a:effectLst/>
                        <a:latin typeface="Calibri"/>
                      </a:endParaRPr>
                    </a:p>
                  </a:txBody>
                  <a:tcPr marL="11985" marR="11985" marT="9527" marB="9146"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endParaRPr lang="en-US" sz="2200" b="0" i="0" u="none" strike="noStrike" dirty="0">
                        <a:solidFill>
                          <a:srgbClr val="000000"/>
                        </a:solidFill>
                        <a:effectLst/>
                        <a:latin typeface="Calibri"/>
                      </a:endParaRPr>
                    </a:p>
                  </a:txBody>
                  <a:tcPr marL="11985" marR="91422" marT="9527" marB="9146"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5" marR="11985" marT="9527" marB="9146"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rgbClr val="629628"/>
                        </a:solidFill>
                        <a:effectLst/>
                        <a:latin typeface="Calibri"/>
                      </a:endParaRP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a:solidFill>
                          <a:srgbClr val="629628"/>
                        </a:solidFill>
                        <a:effectLst/>
                        <a:latin typeface="Calibri"/>
                      </a:endParaRPr>
                    </a:p>
                  </a:txBody>
                  <a:tcPr marL="11985" marR="11985" marT="9527" marB="9146"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54013">
                <a:tc rowSpan="3">
                  <a:txBody>
                    <a:bodyPr/>
                    <a:lstStyle/>
                    <a:p>
                      <a:pPr algn="ctr" fontAlgn="b"/>
                      <a:r>
                        <a:rPr lang="en-US" sz="3600" b="1" i="0" u="none" strike="noStrike" dirty="0">
                          <a:solidFill>
                            <a:srgbClr val="000000"/>
                          </a:solidFill>
                          <a:effectLst/>
                          <a:latin typeface="Calibri"/>
                        </a:rPr>
                        <a:t>$5M</a:t>
                      </a:r>
                    </a:p>
                    <a:p>
                      <a:pPr algn="ctr" fontAlgn="b"/>
                      <a:r>
                        <a:rPr lang="en-US" sz="1600" b="0" i="0" u="none" strike="noStrike" dirty="0">
                          <a:solidFill>
                            <a:srgbClr val="000000"/>
                          </a:solidFill>
                          <a:effectLst/>
                          <a:latin typeface="Calibri"/>
                        </a:rPr>
                        <a:t>death benefit</a:t>
                      </a:r>
                    </a:p>
                  </a:txBody>
                  <a:tcPr marL="11985" marR="11985" marT="9527" marB="9146"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Preferred Best</a:t>
                      </a:r>
                    </a:p>
                  </a:txBody>
                  <a:tcPr marL="11985" marR="91422" marT="9527" marB="9146"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2</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rgbClr val="629628"/>
                          </a:solidFill>
                          <a:effectLst/>
                          <a:latin typeface="Calibri"/>
                        </a:rPr>
                        <a:t>2</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a:solidFill>
                            <a:srgbClr val="629628"/>
                          </a:solidFill>
                          <a:effectLst/>
                          <a:latin typeface="Calibri"/>
                        </a:rPr>
                        <a:t>2</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0"/>
                  </a:ext>
                </a:extLst>
              </a:tr>
              <a:tr h="354013">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Preferred</a:t>
                      </a:r>
                    </a:p>
                  </a:txBody>
                  <a:tcPr marL="11985" marR="91422" marT="9527" marB="9146"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2200" b="0" i="0" u="none" strike="noStrike" dirty="0">
                          <a:solidFill>
                            <a:schemeClr val="bg1"/>
                          </a:solidFill>
                          <a:effectLst/>
                          <a:latin typeface="Calibri"/>
                        </a:rPr>
                        <a:t>1</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9628"/>
                    </a:solidFill>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rgbClr val="629628"/>
                          </a:solidFill>
                          <a:effectLst/>
                          <a:latin typeface="Calibri"/>
                        </a:rPr>
                        <a:t>4</a:t>
                      </a:r>
                    </a:p>
                  </a:txBody>
                  <a:tcPr marL="11985" marR="11985" marT="9527" marB="9146"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2200" b="0" i="0" u="none" strike="noStrike" dirty="0">
                          <a:solidFill>
                            <a:srgbClr val="629628"/>
                          </a:solidFill>
                          <a:effectLst/>
                          <a:latin typeface="Calibri"/>
                        </a:rPr>
                        <a:t>2</a:t>
                      </a:r>
                    </a:p>
                  </a:txBody>
                  <a:tcPr marL="11985" marR="11985" marT="9527" marB="9146" anchor="ctr">
                    <a:lnL>
                      <a:noFill/>
                    </a:lnL>
                    <a:lnR>
                      <a:noFill/>
                    </a:lnR>
                    <a:lnT>
                      <a:noFill/>
                    </a:lnT>
                    <a:lnB>
                      <a:noFill/>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1"/>
                  </a:ext>
                </a:extLst>
              </a:tr>
              <a:tr h="354013">
                <a:tc vMerge="1">
                  <a:txBody>
                    <a:bodyPr/>
                    <a:lstStyle/>
                    <a:p>
                      <a:pPr algn="ctr" fontAlgn="b"/>
                      <a:endParaRPr lang="en-US" sz="2200" b="0" i="0" u="none" strike="noStrike" dirty="0">
                        <a:solidFill>
                          <a:srgbClr val="000000"/>
                        </a:solidFill>
                        <a:effectLst/>
                        <a:latin typeface="Calibri"/>
                      </a:endParaRPr>
                    </a:p>
                  </a:txBody>
                  <a:tcPr marL="11987" marR="11987"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Calibri"/>
                        </a:rPr>
                        <a:t>Standard</a:t>
                      </a:r>
                    </a:p>
                  </a:txBody>
                  <a:tcPr marL="11985" marR="91422" marT="9527" marB="9146"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0" i="0" u="none" strike="noStrike" dirty="0">
                          <a:solidFill>
                            <a:srgbClr val="629628"/>
                          </a:solidFill>
                          <a:effectLst/>
                          <a:latin typeface="Calibri"/>
                        </a:rPr>
                        <a:t>2</a:t>
                      </a:r>
                    </a:p>
                  </a:txBody>
                  <a:tcPr marL="11985" marR="11985" marT="9527" marB="9146"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chemeClr val="bg1"/>
                          </a:solidFill>
                          <a:effectLst/>
                          <a:latin typeface="Calibri"/>
                        </a:rPr>
                        <a:t>1</a:t>
                      </a:r>
                    </a:p>
                  </a:txBody>
                  <a:tcPr marL="11985" marR="11985" marT="9527" marB="9146"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29628"/>
                    </a:solidFill>
                  </a:tcPr>
                </a:tc>
                <a:tc>
                  <a:txBody>
                    <a:bodyPr/>
                    <a:lstStyle/>
                    <a:p>
                      <a:pPr algn="ctr" fontAlgn="b"/>
                      <a:endParaRPr lang="en-US" sz="100" b="0" i="0" u="none" strike="noStrike" dirty="0">
                        <a:solidFill>
                          <a:srgbClr val="629628"/>
                        </a:solidFill>
                        <a:effectLst/>
                        <a:latin typeface="Calibri"/>
                      </a:endParaRPr>
                    </a:p>
                  </a:txBody>
                  <a:tcPr marL="9142" marR="11985" marT="9527" marB="9146"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200" b="0" i="0" u="none" strike="noStrike" dirty="0">
                          <a:solidFill>
                            <a:srgbClr val="629628"/>
                          </a:solidFill>
                          <a:effectLst/>
                          <a:latin typeface="Calibri"/>
                        </a:rPr>
                        <a:t>3</a:t>
                      </a:r>
                    </a:p>
                  </a:txBody>
                  <a:tcPr marL="11985" marR="11985" marT="9527" marB="9146"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3EAD9"/>
                    </a:solidFill>
                  </a:tcPr>
                </a:tc>
                <a:tc>
                  <a:txBody>
                    <a:bodyPr/>
                    <a:lstStyle/>
                    <a:p>
                      <a:pPr algn="ctr" fontAlgn="b"/>
                      <a:r>
                        <a:rPr lang="en-US" sz="2200" b="0" i="0" u="none" strike="noStrike" dirty="0">
                          <a:solidFill>
                            <a:srgbClr val="629628"/>
                          </a:solidFill>
                          <a:effectLst/>
                          <a:latin typeface="Calibri"/>
                        </a:rPr>
                        <a:t>2</a:t>
                      </a:r>
                    </a:p>
                  </a:txBody>
                  <a:tcPr marL="11985" marR="11985" marT="9527" marB="9146"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3EAD9"/>
                    </a:solidFill>
                  </a:tcPr>
                </a:tc>
                <a:extLst>
                  <a:ext uri="{0D108BD9-81ED-4DB2-BD59-A6C34878D82A}">
                    <a16:rowId xmlns:a16="http://schemas.microsoft.com/office/drawing/2014/main" val="10012"/>
                  </a:ext>
                </a:extLst>
              </a:tr>
            </a:tbl>
          </a:graphicData>
        </a:graphic>
      </p:graphicFrame>
      <p:sp>
        <p:nvSpPr>
          <p:cNvPr id="4" name="Title 3">
            <a:extLst>
              <a:ext uri="{FF2B5EF4-FFF2-40B4-BE49-F238E27FC236}">
                <a16:creationId xmlns:a16="http://schemas.microsoft.com/office/drawing/2014/main" id="{90CC15B3-8FDA-4165-BD2D-2EB7E8CD91A4}"/>
              </a:ext>
            </a:extLst>
          </p:cNvPr>
          <p:cNvSpPr>
            <a:spLocks noGrp="1"/>
          </p:cNvSpPr>
          <p:nvPr>
            <p:ph type="title"/>
          </p:nvPr>
        </p:nvSpPr>
        <p:spPr>
          <a:xfrm>
            <a:off x="320675" y="295275"/>
            <a:ext cx="8366125" cy="619125"/>
          </a:xfrm>
        </p:spPr>
        <p:txBody>
          <a:bodyPr/>
          <a:lstStyle/>
          <a:p>
            <a:pPr marL="974725" fontAlgn="auto">
              <a:spcAft>
                <a:spcPts val="0"/>
              </a:spcAft>
              <a:defRPr/>
            </a:pPr>
            <a:r>
              <a:rPr lang="en-US" dirty="0"/>
              <a:t>30-year Term Marketplace</a:t>
            </a:r>
          </a:p>
        </p:txBody>
      </p:sp>
      <p:pic>
        <p:nvPicPr>
          <p:cNvPr id="26711" name="Picture 5">
            <a:extLst>
              <a:ext uri="{FF2B5EF4-FFF2-40B4-BE49-F238E27FC236}">
                <a16:creationId xmlns:a16="http://schemas.microsoft.com/office/drawing/2014/main" id="{3E140127-1F82-4895-BA1B-28BE60E69A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9CBAE-DF8F-41EA-9BBB-14B873DB6E2C}"/>
              </a:ext>
            </a:extLst>
          </p:cNvPr>
          <p:cNvSpPr>
            <a:spLocks noGrp="1"/>
          </p:cNvSpPr>
          <p:nvPr>
            <p:ph type="title"/>
          </p:nvPr>
        </p:nvSpPr>
        <p:spPr>
          <a:xfrm>
            <a:off x="320675" y="295275"/>
            <a:ext cx="8366125" cy="619125"/>
          </a:xfrm>
        </p:spPr>
        <p:txBody>
          <a:bodyPr/>
          <a:lstStyle/>
          <a:p>
            <a:pPr fontAlgn="auto">
              <a:spcAft>
                <a:spcPts val="0"/>
              </a:spcAft>
              <a:defRPr/>
            </a:pPr>
            <a:r>
              <a:rPr lang="en-US" dirty="0"/>
              <a:t>Lincoln Financial</a:t>
            </a:r>
          </a:p>
        </p:txBody>
      </p:sp>
      <p:pic>
        <p:nvPicPr>
          <p:cNvPr id="5" name="Picture 4">
            <a:extLst>
              <a:ext uri="{FF2B5EF4-FFF2-40B4-BE49-F238E27FC236}">
                <a16:creationId xmlns:a16="http://schemas.microsoft.com/office/drawing/2014/main" id="{ACF053AE-43F2-4A18-9CEA-E687F540F8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1804988"/>
            <a:ext cx="1497012"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59E6648-E7BE-49CE-A063-1AEFA2AD271B}"/>
              </a:ext>
            </a:extLst>
          </p:cNvPr>
          <p:cNvSpPr txBox="1">
            <a:spLocks noChangeArrowheads="1"/>
          </p:cNvSpPr>
          <p:nvPr/>
        </p:nvSpPr>
        <p:spPr bwMode="auto">
          <a:xfrm>
            <a:off x="442913" y="3505200"/>
            <a:ext cx="177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200"/>
              <a:t>Financial strength</a:t>
            </a:r>
          </a:p>
        </p:txBody>
      </p:sp>
      <p:pic>
        <p:nvPicPr>
          <p:cNvPr id="7" name="Picture 6">
            <a:extLst>
              <a:ext uri="{FF2B5EF4-FFF2-40B4-BE49-F238E27FC236}">
                <a16:creationId xmlns:a16="http://schemas.microsoft.com/office/drawing/2014/main" id="{2E1C07BD-A03E-4906-A7F6-5B16A1716B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1774825"/>
            <a:ext cx="151288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1F33B8B-458A-4BA4-9589-8B92F9BB2097}"/>
              </a:ext>
            </a:extLst>
          </p:cNvPr>
          <p:cNvSpPr txBox="1">
            <a:spLocks noChangeArrowheads="1"/>
          </p:cNvSpPr>
          <p:nvPr/>
        </p:nvSpPr>
        <p:spPr bwMode="auto">
          <a:xfrm>
            <a:off x="2509838" y="3505200"/>
            <a:ext cx="177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200"/>
              <a:t>Capacity</a:t>
            </a:r>
          </a:p>
        </p:txBody>
      </p:sp>
      <p:sp>
        <p:nvSpPr>
          <p:cNvPr id="9" name="TextBox 8">
            <a:extLst>
              <a:ext uri="{FF2B5EF4-FFF2-40B4-BE49-F238E27FC236}">
                <a16:creationId xmlns:a16="http://schemas.microsoft.com/office/drawing/2014/main" id="{85494730-0766-4FF9-AE89-5A5CA9CA6F8C}"/>
              </a:ext>
            </a:extLst>
          </p:cNvPr>
          <p:cNvSpPr txBox="1">
            <a:spLocks noChangeArrowheads="1"/>
          </p:cNvSpPr>
          <p:nvPr/>
        </p:nvSpPr>
        <p:spPr bwMode="auto">
          <a:xfrm>
            <a:off x="4575175" y="3505200"/>
            <a:ext cx="177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200"/>
              <a:t>Under-</a:t>
            </a:r>
            <a:br>
              <a:rPr lang="en-US" altLang="en-US" sz="3200"/>
            </a:br>
            <a:r>
              <a:rPr lang="en-US" altLang="en-US" sz="3200"/>
              <a:t>writing</a:t>
            </a:r>
          </a:p>
        </p:txBody>
      </p:sp>
      <p:sp>
        <p:nvSpPr>
          <p:cNvPr id="10" name="TextBox 9">
            <a:extLst>
              <a:ext uri="{FF2B5EF4-FFF2-40B4-BE49-F238E27FC236}">
                <a16:creationId xmlns:a16="http://schemas.microsoft.com/office/drawing/2014/main" id="{6D59DD85-D8E8-4C79-BD4F-AF9FF2F7B4A1}"/>
              </a:ext>
            </a:extLst>
          </p:cNvPr>
          <p:cNvSpPr txBox="1">
            <a:spLocks noChangeArrowheads="1"/>
          </p:cNvSpPr>
          <p:nvPr/>
        </p:nvSpPr>
        <p:spPr bwMode="auto">
          <a:xfrm>
            <a:off x="6642100" y="3505200"/>
            <a:ext cx="177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200"/>
              <a:t>Product &amp; pricing</a:t>
            </a:r>
          </a:p>
        </p:txBody>
      </p:sp>
      <p:pic>
        <p:nvPicPr>
          <p:cNvPr id="11" name="Picture 10">
            <a:extLst>
              <a:ext uri="{FF2B5EF4-FFF2-40B4-BE49-F238E27FC236}">
                <a16:creationId xmlns:a16="http://schemas.microsoft.com/office/drawing/2014/main" id="{1F90DF55-E128-47F3-803D-A29D5E654C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2100" y="1719263"/>
            <a:ext cx="17780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3574A0B-F96B-44FE-B84E-09E8236CA9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4550" y="1719263"/>
            <a:ext cx="16192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3ED63DB8-7877-4F70-A2E3-380D776DBA94}"/>
              </a:ext>
            </a:extLst>
          </p:cNvPr>
          <p:cNvGraphicFramePr>
            <a:graphicFrameLocks noGrp="1"/>
          </p:cNvGraphicFramePr>
          <p:nvPr/>
        </p:nvGraphicFramePr>
        <p:xfrm>
          <a:off x="320675" y="2994025"/>
          <a:ext cx="8366125" cy="2955925"/>
        </p:xfrm>
        <a:graphic>
          <a:graphicData uri="http://schemas.openxmlformats.org/drawingml/2006/table">
            <a:tbl>
              <a:tblPr firstRow="1" bandRow="1">
                <a:tableStyleId>{5C22544A-7EE6-4342-B048-85BDC9FD1C3A}</a:tableStyleId>
              </a:tblPr>
              <a:tblGrid>
                <a:gridCol w="2091531">
                  <a:extLst>
                    <a:ext uri="{9D8B030D-6E8A-4147-A177-3AD203B41FA5}">
                      <a16:colId xmlns:a16="http://schemas.microsoft.com/office/drawing/2014/main" val="20000"/>
                    </a:ext>
                  </a:extLst>
                </a:gridCol>
                <a:gridCol w="2091531">
                  <a:extLst>
                    <a:ext uri="{9D8B030D-6E8A-4147-A177-3AD203B41FA5}">
                      <a16:colId xmlns:a16="http://schemas.microsoft.com/office/drawing/2014/main" val="20001"/>
                    </a:ext>
                  </a:extLst>
                </a:gridCol>
                <a:gridCol w="2091531">
                  <a:extLst>
                    <a:ext uri="{9D8B030D-6E8A-4147-A177-3AD203B41FA5}">
                      <a16:colId xmlns:a16="http://schemas.microsoft.com/office/drawing/2014/main" val="20002"/>
                    </a:ext>
                  </a:extLst>
                </a:gridCol>
                <a:gridCol w="2091531">
                  <a:extLst>
                    <a:ext uri="{9D8B030D-6E8A-4147-A177-3AD203B41FA5}">
                      <a16:colId xmlns:a16="http://schemas.microsoft.com/office/drawing/2014/main" val="20003"/>
                    </a:ext>
                  </a:extLst>
                </a:gridCol>
              </a:tblGrid>
              <a:tr h="853257">
                <a:tc>
                  <a:txBody>
                    <a:bodyPr/>
                    <a:lstStyle/>
                    <a:p>
                      <a:pPr algn="ctr"/>
                      <a:r>
                        <a:rPr lang="en-US" sz="2200" dirty="0"/>
                        <a:t>Financial strength</a:t>
                      </a:r>
                    </a:p>
                  </a:txBody>
                  <a:tcPr marL="91433" marR="91433" marT="91420" marB="91420"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D8700"/>
                    </a:solidFill>
                  </a:tcPr>
                </a:tc>
                <a:tc>
                  <a:txBody>
                    <a:bodyPr/>
                    <a:lstStyle/>
                    <a:p>
                      <a:pPr algn="ctr"/>
                      <a:r>
                        <a:rPr lang="en-US" sz="2200" dirty="0"/>
                        <a:t>Capacity</a:t>
                      </a:r>
                    </a:p>
                  </a:txBody>
                  <a:tcPr marL="91433" marR="91433" marT="91420" marB="914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D8700"/>
                    </a:solidFill>
                  </a:tcPr>
                </a:tc>
                <a:tc>
                  <a:txBody>
                    <a:bodyPr/>
                    <a:lstStyle/>
                    <a:p>
                      <a:pPr algn="ctr"/>
                      <a:r>
                        <a:rPr lang="en-US" sz="2200" dirty="0"/>
                        <a:t>Underwriting</a:t>
                      </a:r>
                    </a:p>
                  </a:txBody>
                  <a:tcPr marL="91433" marR="91433" marT="91420" marB="914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D8700"/>
                    </a:solidFill>
                  </a:tcPr>
                </a:tc>
                <a:tc>
                  <a:txBody>
                    <a:bodyPr/>
                    <a:lstStyle/>
                    <a:p>
                      <a:pPr algn="ctr"/>
                      <a:r>
                        <a:rPr lang="en-US" sz="2200" dirty="0"/>
                        <a:t>Product</a:t>
                      </a:r>
                      <a:r>
                        <a:rPr lang="en-US" sz="2200" baseline="0" dirty="0"/>
                        <a:t> &amp; pricing</a:t>
                      </a:r>
                      <a:endParaRPr lang="en-US" sz="2200" dirty="0"/>
                    </a:p>
                  </a:txBody>
                  <a:tcPr marL="91433" marR="91433" marT="91420" marB="91420"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D8700"/>
                    </a:solidFill>
                  </a:tcPr>
                </a:tc>
                <a:extLst>
                  <a:ext uri="{0D108BD9-81ED-4DB2-BD59-A6C34878D82A}">
                    <a16:rowId xmlns:a16="http://schemas.microsoft.com/office/drawing/2014/main" val="10000"/>
                  </a:ext>
                </a:extLst>
              </a:tr>
              <a:tr h="2102668">
                <a:tc>
                  <a:txBody>
                    <a:bodyPr/>
                    <a:lstStyle/>
                    <a:p>
                      <a:pPr algn="ctr">
                        <a:spcAft>
                          <a:spcPts val="1200"/>
                        </a:spcAft>
                      </a:pPr>
                      <a:r>
                        <a:rPr lang="en-US" sz="2000" dirty="0">
                          <a:solidFill>
                            <a:srgbClr val="ED8700"/>
                          </a:solidFill>
                        </a:rPr>
                        <a:t>$241B AUM</a:t>
                      </a:r>
                    </a:p>
                    <a:p>
                      <a:pPr algn="ctr">
                        <a:spcAft>
                          <a:spcPts val="1200"/>
                        </a:spcAft>
                      </a:pPr>
                      <a:r>
                        <a:rPr lang="en-US" sz="2000" dirty="0">
                          <a:solidFill>
                            <a:srgbClr val="ED8700"/>
                          </a:solidFill>
                        </a:rPr>
                        <a:t>$9B capital</a:t>
                      </a:r>
                    </a:p>
                    <a:p>
                      <a:pPr algn="ctr">
                        <a:spcAft>
                          <a:spcPts val="1200"/>
                        </a:spcAft>
                      </a:pPr>
                      <a:r>
                        <a:rPr lang="en-US" sz="2000" dirty="0">
                          <a:solidFill>
                            <a:srgbClr val="ED8700"/>
                          </a:solidFill>
                        </a:rPr>
                        <a:t>Highly rated</a:t>
                      </a:r>
                    </a:p>
                    <a:p>
                      <a:pPr algn="ctr">
                        <a:spcAft>
                          <a:spcPts val="1200"/>
                        </a:spcAft>
                      </a:pPr>
                      <a:r>
                        <a:rPr lang="en-US" sz="2000">
                          <a:solidFill>
                            <a:srgbClr val="ED8700"/>
                          </a:solidFill>
                        </a:rPr>
                        <a:t> </a:t>
                      </a:r>
                      <a:endParaRPr lang="en-US" sz="2000" dirty="0">
                        <a:solidFill>
                          <a:srgbClr val="ED8700"/>
                        </a:solidFill>
                      </a:endParaRPr>
                    </a:p>
                  </a:txBody>
                  <a:tcPr marL="91433" marR="91433" marT="91420" marB="182841">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E8D2"/>
                    </a:solidFill>
                  </a:tcPr>
                </a:tc>
                <a:tc>
                  <a:txBody>
                    <a:bodyPr/>
                    <a:lstStyle/>
                    <a:p>
                      <a:pPr algn="ctr">
                        <a:spcAft>
                          <a:spcPts val="1200"/>
                        </a:spcAft>
                      </a:pPr>
                      <a:r>
                        <a:rPr lang="en-US" sz="2000" dirty="0">
                          <a:solidFill>
                            <a:srgbClr val="ED8700"/>
                          </a:solidFill>
                        </a:rPr>
                        <a:t>$20M</a:t>
                      </a:r>
                      <a:r>
                        <a:rPr lang="en-US" sz="2000" baseline="0" dirty="0">
                          <a:solidFill>
                            <a:srgbClr val="ED8700"/>
                          </a:solidFill>
                        </a:rPr>
                        <a:t> retention</a:t>
                      </a:r>
                      <a:endParaRPr lang="en-US" sz="2000" dirty="0">
                        <a:solidFill>
                          <a:srgbClr val="ED8700"/>
                        </a:solidFill>
                      </a:endParaRPr>
                    </a:p>
                    <a:p>
                      <a:pPr algn="ctr">
                        <a:spcAft>
                          <a:spcPts val="1200"/>
                        </a:spcAft>
                      </a:pPr>
                      <a:r>
                        <a:rPr lang="en-US" sz="2000" dirty="0">
                          <a:solidFill>
                            <a:srgbClr val="ED8700"/>
                          </a:solidFill>
                        </a:rPr>
                        <a:t>$65M </a:t>
                      </a:r>
                      <a:r>
                        <a:rPr lang="en-US" sz="2000" dirty="0" err="1">
                          <a:solidFill>
                            <a:srgbClr val="ED8700"/>
                          </a:solidFill>
                        </a:rPr>
                        <a:t>autobind</a:t>
                      </a:r>
                      <a:endParaRPr lang="en-US" sz="2000" dirty="0">
                        <a:solidFill>
                          <a:srgbClr val="ED8700"/>
                        </a:solidFill>
                      </a:endParaRPr>
                    </a:p>
                    <a:p>
                      <a:pPr algn="ctr">
                        <a:spcAft>
                          <a:spcPts val="1200"/>
                        </a:spcAft>
                      </a:pPr>
                      <a:r>
                        <a:rPr lang="en-US" sz="2000" dirty="0">
                          <a:solidFill>
                            <a:srgbClr val="ED8700"/>
                          </a:solidFill>
                        </a:rPr>
                        <a:t>$60M jumbo</a:t>
                      </a:r>
                      <a:r>
                        <a:rPr lang="en-US" sz="2000" baseline="0" dirty="0">
                          <a:solidFill>
                            <a:srgbClr val="ED8700"/>
                          </a:solidFill>
                        </a:rPr>
                        <a:t> </a:t>
                      </a:r>
                      <a:endParaRPr lang="en-US" sz="2000" dirty="0">
                        <a:solidFill>
                          <a:srgbClr val="ED8700"/>
                        </a:solidFill>
                      </a:endParaRPr>
                    </a:p>
                  </a:txBody>
                  <a:tcPr marL="91433" marR="91433" marT="91420" marB="18284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E8D2"/>
                    </a:solidFill>
                  </a:tcPr>
                </a:tc>
                <a:tc>
                  <a:txBody>
                    <a:bodyPr/>
                    <a:lstStyle/>
                    <a:p>
                      <a:pPr algn="ctr">
                        <a:spcAft>
                          <a:spcPts val="1200"/>
                        </a:spcAft>
                      </a:pPr>
                      <a:r>
                        <a:rPr lang="en-US" sz="2000" dirty="0">
                          <a:solidFill>
                            <a:srgbClr val="ED8700"/>
                          </a:solidFill>
                        </a:rPr>
                        <a:t>LincXpress® </a:t>
                      </a:r>
                      <a:br>
                        <a:rPr lang="en-US" sz="2000" dirty="0">
                          <a:solidFill>
                            <a:srgbClr val="ED8700"/>
                          </a:solidFill>
                        </a:rPr>
                      </a:br>
                      <a:r>
                        <a:rPr lang="en-US" sz="2000" dirty="0">
                          <a:solidFill>
                            <a:srgbClr val="ED8700"/>
                          </a:solidFill>
                        </a:rPr>
                        <a:t>Tele-App</a:t>
                      </a:r>
                    </a:p>
                    <a:p>
                      <a:pPr algn="ctr">
                        <a:spcAft>
                          <a:spcPts val="1200"/>
                        </a:spcAft>
                      </a:pPr>
                      <a:r>
                        <a:rPr lang="en-US" sz="2000" dirty="0">
                          <a:solidFill>
                            <a:srgbClr val="ED8700"/>
                          </a:solidFill>
                        </a:rPr>
                        <a:t>Concierge service</a:t>
                      </a:r>
                      <a:endParaRPr lang="en-US" sz="2000" baseline="0" dirty="0">
                        <a:solidFill>
                          <a:srgbClr val="ED8700"/>
                        </a:solidFill>
                      </a:endParaRPr>
                    </a:p>
                    <a:p>
                      <a:pPr algn="ctr">
                        <a:spcAft>
                          <a:spcPts val="1200"/>
                        </a:spcAft>
                      </a:pPr>
                      <a:r>
                        <a:rPr lang="en-US" sz="2000" baseline="0" dirty="0">
                          <a:solidFill>
                            <a:srgbClr val="ED8700"/>
                          </a:solidFill>
                        </a:rPr>
                        <a:t>Favorable </a:t>
                      </a:r>
                      <a:br>
                        <a:rPr lang="en-US" sz="2000" baseline="0" dirty="0">
                          <a:solidFill>
                            <a:srgbClr val="ED8700"/>
                          </a:solidFill>
                        </a:rPr>
                      </a:br>
                      <a:r>
                        <a:rPr lang="en-US" sz="2000" baseline="0" dirty="0">
                          <a:solidFill>
                            <a:srgbClr val="ED8700"/>
                          </a:solidFill>
                        </a:rPr>
                        <a:t>tobacco ratings</a:t>
                      </a:r>
                      <a:endParaRPr lang="en-US" sz="2000" dirty="0">
                        <a:solidFill>
                          <a:srgbClr val="ED8700"/>
                        </a:solidFill>
                      </a:endParaRPr>
                    </a:p>
                  </a:txBody>
                  <a:tcPr marL="91433" marR="91433" marT="91420" marB="18284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E8D2"/>
                    </a:solidFill>
                  </a:tcPr>
                </a:tc>
                <a:tc>
                  <a:txBody>
                    <a:bodyPr/>
                    <a:lstStyle/>
                    <a:p>
                      <a:pPr algn="ctr">
                        <a:spcAft>
                          <a:spcPts val="1200"/>
                        </a:spcAft>
                      </a:pPr>
                      <a:r>
                        <a:rPr lang="en-US" sz="2000" dirty="0">
                          <a:solidFill>
                            <a:srgbClr val="ED8700"/>
                          </a:solidFill>
                        </a:rPr>
                        <a:t>Convertible</a:t>
                      </a:r>
                    </a:p>
                    <a:p>
                      <a:pPr algn="ctr">
                        <a:spcAft>
                          <a:spcPts val="1200"/>
                        </a:spcAft>
                      </a:pPr>
                      <a:r>
                        <a:rPr lang="en-US" sz="2000" dirty="0">
                          <a:solidFill>
                            <a:srgbClr val="ED8700"/>
                          </a:solidFill>
                        </a:rPr>
                        <a:t>Competitive</a:t>
                      </a:r>
                    </a:p>
                    <a:p>
                      <a:pPr algn="ctr">
                        <a:spcAft>
                          <a:spcPts val="1200"/>
                        </a:spcAft>
                      </a:pPr>
                      <a:r>
                        <a:rPr lang="en-US" sz="2000" dirty="0">
                          <a:solidFill>
                            <a:srgbClr val="ED8700"/>
                          </a:solidFill>
                        </a:rPr>
                        <a:t>Flexible</a:t>
                      </a:r>
                    </a:p>
                  </a:txBody>
                  <a:tcPr marL="91433" marR="91433" marT="91420" marB="182841">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9E8D2"/>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5A11C2D5-358F-494E-9560-B6F86E20584E}"/>
              </a:ext>
            </a:extLst>
          </p:cNvPr>
          <p:cNvGraphicFramePr>
            <a:graphicFrameLocks noGrp="1"/>
          </p:cNvGraphicFramePr>
          <p:nvPr/>
        </p:nvGraphicFramePr>
        <p:xfrm>
          <a:off x="320675" y="2994025"/>
          <a:ext cx="6273800" cy="2955925"/>
        </p:xfrm>
        <a:graphic>
          <a:graphicData uri="http://schemas.openxmlformats.org/drawingml/2006/table">
            <a:tbl>
              <a:tblPr firstRow="1" bandRow="1">
                <a:tableStyleId>{5C22544A-7EE6-4342-B048-85BDC9FD1C3A}</a:tableStyleId>
              </a:tblPr>
              <a:tblGrid>
                <a:gridCol w="2091267">
                  <a:extLst>
                    <a:ext uri="{9D8B030D-6E8A-4147-A177-3AD203B41FA5}">
                      <a16:colId xmlns:a16="http://schemas.microsoft.com/office/drawing/2014/main" val="20000"/>
                    </a:ext>
                  </a:extLst>
                </a:gridCol>
                <a:gridCol w="2091267">
                  <a:extLst>
                    <a:ext uri="{9D8B030D-6E8A-4147-A177-3AD203B41FA5}">
                      <a16:colId xmlns:a16="http://schemas.microsoft.com/office/drawing/2014/main" val="20001"/>
                    </a:ext>
                  </a:extLst>
                </a:gridCol>
                <a:gridCol w="2091267">
                  <a:extLst>
                    <a:ext uri="{9D8B030D-6E8A-4147-A177-3AD203B41FA5}">
                      <a16:colId xmlns:a16="http://schemas.microsoft.com/office/drawing/2014/main" val="20002"/>
                    </a:ext>
                  </a:extLst>
                </a:gridCol>
              </a:tblGrid>
              <a:tr h="853257">
                <a:tc>
                  <a:txBody>
                    <a:bodyPr/>
                    <a:lstStyle/>
                    <a:p>
                      <a:pPr algn="ctr"/>
                      <a:r>
                        <a:rPr lang="en-US" sz="2200" dirty="0"/>
                        <a:t>Financial strength</a:t>
                      </a:r>
                    </a:p>
                  </a:txBody>
                  <a:tcPr marL="91421" marR="91421" marT="91420" marB="91420"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D8700"/>
                    </a:solidFill>
                  </a:tcPr>
                </a:tc>
                <a:tc>
                  <a:txBody>
                    <a:bodyPr/>
                    <a:lstStyle/>
                    <a:p>
                      <a:pPr algn="ctr"/>
                      <a:r>
                        <a:rPr lang="en-US" sz="2200" dirty="0"/>
                        <a:t>Capacity</a:t>
                      </a:r>
                    </a:p>
                  </a:txBody>
                  <a:tcPr marL="91421" marR="91421" marT="91420" marB="914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D8700"/>
                    </a:solidFill>
                  </a:tcPr>
                </a:tc>
                <a:tc>
                  <a:txBody>
                    <a:bodyPr/>
                    <a:lstStyle/>
                    <a:p>
                      <a:pPr algn="ctr"/>
                      <a:r>
                        <a:rPr lang="en-US" sz="2200" dirty="0"/>
                        <a:t>Underwriting</a:t>
                      </a:r>
                    </a:p>
                  </a:txBody>
                  <a:tcPr marL="91421" marR="91421" marT="91420" marB="914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D8700"/>
                    </a:solidFill>
                  </a:tcPr>
                </a:tc>
                <a:extLst>
                  <a:ext uri="{0D108BD9-81ED-4DB2-BD59-A6C34878D82A}">
                    <a16:rowId xmlns:a16="http://schemas.microsoft.com/office/drawing/2014/main" val="10000"/>
                  </a:ext>
                </a:extLst>
              </a:tr>
              <a:tr h="2102668">
                <a:tc>
                  <a:txBody>
                    <a:bodyPr/>
                    <a:lstStyle/>
                    <a:p>
                      <a:pPr algn="ctr">
                        <a:spcAft>
                          <a:spcPts val="1200"/>
                        </a:spcAft>
                      </a:pPr>
                      <a:r>
                        <a:rPr lang="en-US" sz="2000" dirty="0">
                          <a:solidFill>
                            <a:srgbClr val="ED8700"/>
                          </a:solidFill>
                        </a:rPr>
                        <a:t>$241B AUM</a:t>
                      </a:r>
                    </a:p>
                    <a:p>
                      <a:pPr algn="ctr">
                        <a:spcAft>
                          <a:spcPts val="1200"/>
                        </a:spcAft>
                      </a:pPr>
                      <a:r>
                        <a:rPr lang="en-US" sz="2000" dirty="0">
                          <a:solidFill>
                            <a:srgbClr val="ED8700"/>
                          </a:solidFill>
                        </a:rPr>
                        <a:t>$9B capital</a:t>
                      </a:r>
                    </a:p>
                    <a:p>
                      <a:pPr algn="ctr">
                        <a:spcAft>
                          <a:spcPts val="1200"/>
                        </a:spcAft>
                      </a:pPr>
                      <a:r>
                        <a:rPr lang="en-US" sz="2000" dirty="0">
                          <a:solidFill>
                            <a:srgbClr val="ED8700"/>
                          </a:solidFill>
                        </a:rPr>
                        <a:t>Highly rated</a:t>
                      </a:r>
                    </a:p>
                    <a:p>
                      <a:pPr algn="ctr">
                        <a:spcAft>
                          <a:spcPts val="1200"/>
                        </a:spcAft>
                      </a:pPr>
                      <a:r>
                        <a:rPr lang="en-US" sz="2000">
                          <a:solidFill>
                            <a:srgbClr val="ED8700"/>
                          </a:solidFill>
                        </a:rPr>
                        <a:t> </a:t>
                      </a:r>
                      <a:endParaRPr lang="en-US" sz="2000" dirty="0">
                        <a:solidFill>
                          <a:srgbClr val="ED8700"/>
                        </a:solidFill>
                      </a:endParaRPr>
                    </a:p>
                  </a:txBody>
                  <a:tcPr marL="91421" marR="91421" marT="91420" marB="182841">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E8D2"/>
                    </a:solidFill>
                  </a:tcPr>
                </a:tc>
                <a:tc>
                  <a:txBody>
                    <a:bodyPr/>
                    <a:lstStyle/>
                    <a:p>
                      <a:pPr algn="ctr">
                        <a:spcAft>
                          <a:spcPts val="1200"/>
                        </a:spcAft>
                      </a:pPr>
                      <a:r>
                        <a:rPr lang="en-US" sz="2000" dirty="0">
                          <a:solidFill>
                            <a:srgbClr val="ED8700"/>
                          </a:solidFill>
                        </a:rPr>
                        <a:t>$20M</a:t>
                      </a:r>
                      <a:r>
                        <a:rPr lang="en-US" sz="2000" baseline="0" dirty="0">
                          <a:solidFill>
                            <a:srgbClr val="ED8700"/>
                          </a:solidFill>
                        </a:rPr>
                        <a:t> retention</a:t>
                      </a:r>
                      <a:endParaRPr lang="en-US" sz="2000" dirty="0">
                        <a:solidFill>
                          <a:srgbClr val="ED8700"/>
                        </a:solidFill>
                      </a:endParaRPr>
                    </a:p>
                    <a:p>
                      <a:pPr algn="ctr">
                        <a:spcAft>
                          <a:spcPts val="1200"/>
                        </a:spcAft>
                      </a:pPr>
                      <a:r>
                        <a:rPr lang="en-US" sz="2000" dirty="0">
                          <a:solidFill>
                            <a:srgbClr val="ED8700"/>
                          </a:solidFill>
                        </a:rPr>
                        <a:t>$65M </a:t>
                      </a:r>
                      <a:r>
                        <a:rPr lang="en-US" sz="2000" dirty="0" err="1">
                          <a:solidFill>
                            <a:srgbClr val="ED8700"/>
                          </a:solidFill>
                        </a:rPr>
                        <a:t>autobind</a:t>
                      </a:r>
                      <a:endParaRPr lang="en-US" sz="2000" dirty="0">
                        <a:solidFill>
                          <a:srgbClr val="ED8700"/>
                        </a:solidFill>
                      </a:endParaRPr>
                    </a:p>
                    <a:p>
                      <a:pPr algn="ctr">
                        <a:spcAft>
                          <a:spcPts val="1200"/>
                        </a:spcAft>
                      </a:pPr>
                      <a:r>
                        <a:rPr lang="en-US" sz="2000" dirty="0">
                          <a:solidFill>
                            <a:srgbClr val="ED8700"/>
                          </a:solidFill>
                        </a:rPr>
                        <a:t>$60M jumbo</a:t>
                      </a:r>
                      <a:r>
                        <a:rPr lang="en-US" sz="2000" baseline="0" dirty="0">
                          <a:solidFill>
                            <a:srgbClr val="ED8700"/>
                          </a:solidFill>
                        </a:rPr>
                        <a:t> </a:t>
                      </a:r>
                      <a:endParaRPr lang="en-US" sz="2000" dirty="0">
                        <a:solidFill>
                          <a:srgbClr val="ED8700"/>
                        </a:solidFill>
                      </a:endParaRPr>
                    </a:p>
                  </a:txBody>
                  <a:tcPr marL="91421" marR="91421" marT="91420" marB="18284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E8D2"/>
                    </a:solidFill>
                  </a:tcPr>
                </a:tc>
                <a:tc>
                  <a:txBody>
                    <a:bodyPr/>
                    <a:lstStyle/>
                    <a:p>
                      <a:pPr algn="ctr">
                        <a:spcAft>
                          <a:spcPts val="1200"/>
                        </a:spcAft>
                      </a:pPr>
                      <a:r>
                        <a:rPr lang="en-US" sz="2000" dirty="0">
                          <a:solidFill>
                            <a:srgbClr val="ED8700"/>
                          </a:solidFill>
                        </a:rPr>
                        <a:t>LincXpress® </a:t>
                      </a:r>
                      <a:br>
                        <a:rPr lang="en-US" sz="2000" dirty="0">
                          <a:solidFill>
                            <a:srgbClr val="ED8700"/>
                          </a:solidFill>
                        </a:rPr>
                      </a:br>
                      <a:r>
                        <a:rPr lang="en-US" sz="2000" dirty="0">
                          <a:solidFill>
                            <a:srgbClr val="ED8700"/>
                          </a:solidFill>
                        </a:rPr>
                        <a:t>Tele-App</a:t>
                      </a:r>
                    </a:p>
                    <a:p>
                      <a:pPr algn="ctr">
                        <a:spcAft>
                          <a:spcPts val="1200"/>
                        </a:spcAft>
                      </a:pPr>
                      <a:r>
                        <a:rPr lang="en-US" sz="2000" dirty="0">
                          <a:solidFill>
                            <a:srgbClr val="ED8700"/>
                          </a:solidFill>
                        </a:rPr>
                        <a:t>Concierge service</a:t>
                      </a:r>
                      <a:endParaRPr lang="en-US" sz="2000" baseline="0" dirty="0">
                        <a:solidFill>
                          <a:srgbClr val="ED8700"/>
                        </a:solidFill>
                      </a:endParaRPr>
                    </a:p>
                    <a:p>
                      <a:pPr algn="ctr">
                        <a:spcAft>
                          <a:spcPts val="1200"/>
                        </a:spcAft>
                      </a:pPr>
                      <a:r>
                        <a:rPr lang="en-US" sz="2000" baseline="0" dirty="0">
                          <a:solidFill>
                            <a:srgbClr val="ED8700"/>
                          </a:solidFill>
                        </a:rPr>
                        <a:t>Favorable </a:t>
                      </a:r>
                      <a:br>
                        <a:rPr lang="en-US" sz="2000" baseline="0" dirty="0">
                          <a:solidFill>
                            <a:srgbClr val="ED8700"/>
                          </a:solidFill>
                        </a:rPr>
                      </a:br>
                      <a:r>
                        <a:rPr lang="en-US" sz="2000" baseline="0" dirty="0">
                          <a:solidFill>
                            <a:srgbClr val="ED8700"/>
                          </a:solidFill>
                        </a:rPr>
                        <a:t>tobacco ratings</a:t>
                      </a:r>
                      <a:endParaRPr lang="en-US" sz="2000" dirty="0">
                        <a:solidFill>
                          <a:srgbClr val="ED8700"/>
                        </a:solidFill>
                      </a:endParaRPr>
                    </a:p>
                  </a:txBody>
                  <a:tcPr marL="91421" marR="91421" marT="91420" marB="18284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E8D2"/>
                    </a:solid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37F22A2C-AD15-46D3-BBE8-3237A2B8ADD6}"/>
              </a:ext>
            </a:extLst>
          </p:cNvPr>
          <p:cNvGraphicFramePr>
            <a:graphicFrameLocks noGrp="1"/>
          </p:cNvGraphicFramePr>
          <p:nvPr/>
        </p:nvGraphicFramePr>
        <p:xfrm>
          <a:off x="320675" y="2994025"/>
          <a:ext cx="4183063" cy="2955925"/>
        </p:xfrm>
        <a:graphic>
          <a:graphicData uri="http://schemas.openxmlformats.org/drawingml/2006/table">
            <a:tbl>
              <a:tblPr firstRow="1" bandRow="1">
                <a:tableStyleId>{5C22544A-7EE6-4342-B048-85BDC9FD1C3A}</a:tableStyleId>
              </a:tblPr>
              <a:tblGrid>
                <a:gridCol w="2091532">
                  <a:extLst>
                    <a:ext uri="{9D8B030D-6E8A-4147-A177-3AD203B41FA5}">
                      <a16:colId xmlns:a16="http://schemas.microsoft.com/office/drawing/2014/main" val="20000"/>
                    </a:ext>
                  </a:extLst>
                </a:gridCol>
                <a:gridCol w="2091532">
                  <a:extLst>
                    <a:ext uri="{9D8B030D-6E8A-4147-A177-3AD203B41FA5}">
                      <a16:colId xmlns:a16="http://schemas.microsoft.com/office/drawing/2014/main" val="20001"/>
                    </a:ext>
                  </a:extLst>
                </a:gridCol>
              </a:tblGrid>
              <a:tr h="853257">
                <a:tc>
                  <a:txBody>
                    <a:bodyPr/>
                    <a:lstStyle/>
                    <a:p>
                      <a:pPr algn="ctr"/>
                      <a:r>
                        <a:rPr lang="en-US" sz="2200" dirty="0"/>
                        <a:t>Financial strength</a:t>
                      </a:r>
                    </a:p>
                  </a:txBody>
                  <a:tcPr marL="91433" marR="91433" marT="91420" marB="91420"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D8700"/>
                    </a:solidFill>
                  </a:tcPr>
                </a:tc>
                <a:tc>
                  <a:txBody>
                    <a:bodyPr/>
                    <a:lstStyle/>
                    <a:p>
                      <a:pPr algn="ctr"/>
                      <a:r>
                        <a:rPr lang="en-US" sz="2200" dirty="0"/>
                        <a:t>Capacity</a:t>
                      </a:r>
                    </a:p>
                  </a:txBody>
                  <a:tcPr marL="91433" marR="91433" marT="91420" marB="914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D8700"/>
                    </a:solidFill>
                  </a:tcPr>
                </a:tc>
                <a:extLst>
                  <a:ext uri="{0D108BD9-81ED-4DB2-BD59-A6C34878D82A}">
                    <a16:rowId xmlns:a16="http://schemas.microsoft.com/office/drawing/2014/main" val="10000"/>
                  </a:ext>
                </a:extLst>
              </a:tr>
              <a:tr h="2102668">
                <a:tc>
                  <a:txBody>
                    <a:bodyPr/>
                    <a:lstStyle/>
                    <a:p>
                      <a:pPr algn="ctr">
                        <a:spcAft>
                          <a:spcPts val="1200"/>
                        </a:spcAft>
                      </a:pPr>
                      <a:r>
                        <a:rPr lang="en-US" sz="2000" dirty="0">
                          <a:solidFill>
                            <a:srgbClr val="ED8700"/>
                          </a:solidFill>
                        </a:rPr>
                        <a:t>$241B AUM</a:t>
                      </a:r>
                    </a:p>
                    <a:p>
                      <a:pPr algn="ctr">
                        <a:spcAft>
                          <a:spcPts val="1200"/>
                        </a:spcAft>
                      </a:pPr>
                      <a:r>
                        <a:rPr lang="en-US" sz="2000" dirty="0">
                          <a:solidFill>
                            <a:srgbClr val="ED8700"/>
                          </a:solidFill>
                        </a:rPr>
                        <a:t>$9B capital</a:t>
                      </a:r>
                    </a:p>
                    <a:p>
                      <a:pPr algn="ctr">
                        <a:spcAft>
                          <a:spcPts val="1200"/>
                        </a:spcAft>
                      </a:pPr>
                      <a:r>
                        <a:rPr lang="en-US" sz="2000" dirty="0">
                          <a:solidFill>
                            <a:srgbClr val="ED8700"/>
                          </a:solidFill>
                        </a:rPr>
                        <a:t>Highly rated</a:t>
                      </a:r>
                    </a:p>
                    <a:p>
                      <a:pPr algn="ctr">
                        <a:spcAft>
                          <a:spcPts val="1200"/>
                        </a:spcAft>
                      </a:pPr>
                      <a:r>
                        <a:rPr lang="en-US" sz="2000" dirty="0">
                          <a:solidFill>
                            <a:srgbClr val="ED8700"/>
                          </a:solidFill>
                        </a:rPr>
                        <a:t> </a:t>
                      </a:r>
                    </a:p>
                  </a:txBody>
                  <a:tcPr marL="91433" marR="91433" marT="91420" marB="182841">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E8D2"/>
                    </a:solidFill>
                  </a:tcPr>
                </a:tc>
                <a:tc>
                  <a:txBody>
                    <a:bodyPr/>
                    <a:lstStyle/>
                    <a:p>
                      <a:pPr algn="ctr">
                        <a:spcAft>
                          <a:spcPts val="1200"/>
                        </a:spcAft>
                      </a:pPr>
                      <a:r>
                        <a:rPr lang="en-US" sz="2000" dirty="0">
                          <a:solidFill>
                            <a:srgbClr val="ED8700"/>
                          </a:solidFill>
                        </a:rPr>
                        <a:t>Up to </a:t>
                      </a:r>
                      <a:br>
                        <a:rPr lang="en-US" sz="2000" dirty="0">
                          <a:solidFill>
                            <a:srgbClr val="ED8700"/>
                          </a:solidFill>
                        </a:rPr>
                      </a:br>
                      <a:r>
                        <a:rPr lang="en-US" sz="2000" dirty="0">
                          <a:solidFill>
                            <a:srgbClr val="ED8700"/>
                          </a:solidFill>
                        </a:rPr>
                        <a:t>$10M</a:t>
                      </a:r>
                      <a:r>
                        <a:rPr lang="en-US" sz="2000" baseline="0" dirty="0">
                          <a:solidFill>
                            <a:srgbClr val="ED8700"/>
                          </a:solidFill>
                        </a:rPr>
                        <a:t> retention</a:t>
                      </a:r>
                      <a:endParaRPr lang="en-US" sz="2000" dirty="0">
                        <a:solidFill>
                          <a:srgbClr val="ED8700"/>
                        </a:solidFill>
                      </a:endParaRPr>
                    </a:p>
                    <a:p>
                      <a:pPr algn="ctr">
                        <a:spcAft>
                          <a:spcPts val="1200"/>
                        </a:spcAft>
                      </a:pPr>
                      <a:r>
                        <a:rPr lang="en-US" sz="2000" dirty="0">
                          <a:solidFill>
                            <a:srgbClr val="ED8700"/>
                          </a:solidFill>
                        </a:rPr>
                        <a:t>$60M </a:t>
                      </a:r>
                      <a:r>
                        <a:rPr lang="en-US" sz="2000" dirty="0" err="1">
                          <a:solidFill>
                            <a:srgbClr val="ED8700"/>
                          </a:solidFill>
                        </a:rPr>
                        <a:t>autobind</a:t>
                      </a:r>
                      <a:endParaRPr lang="en-US" sz="2000" dirty="0">
                        <a:solidFill>
                          <a:srgbClr val="ED8700"/>
                        </a:solidFill>
                      </a:endParaRPr>
                    </a:p>
                    <a:p>
                      <a:pPr algn="ctr">
                        <a:spcAft>
                          <a:spcPts val="1200"/>
                        </a:spcAft>
                      </a:pPr>
                      <a:r>
                        <a:rPr lang="en-US" sz="2000" dirty="0">
                          <a:solidFill>
                            <a:srgbClr val="ED8700"/>
                          </a:solidFill>
                        </a:rPr>
                        <a:t>$65M jumbo</a:t>
                      </a:r>
                      <a:r>
                        <a:rPr lang="en-US" sz="2000" baseline="0" dirty="0">
                          <a:solidFill>
                            <a:srgbClr val="ED8700"/>
                          </a:solidFill>
                        </a:rPr>
                        <a:t> </a:t>
                      </a:r>
                      <a:endParaRPr lang="en-US" sz="2000" dirty="0">
                        <a:solidFill>
                          <a:srgbClr val="ED8700"/>
                        </a:solidFill>
                      </a:endParaRPr>
                    </a:p>
                  </a:txBody>
                  <a:tcPr marL="91433" marR="91433" marT="91420" marB="18284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E8D2"/>
                    </a:solidFill>
                  </a:tcPr>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E849D44A-DC54-4497-BC4F-302675AC7B01}"/>
              </a:ext>
            </a:extLst>
          </p:cNvPr>
          <p:cNvSpPr>
            <a:spLocks noGrp="1"/>
          </p:cNvSpPr>
          <p:nvPr>
            <p:ph type="title"/>
          </p:nvPr>
        </p:nvSpPr>
        <p:spPr>
          <a:xfrm>
            <a:off x="320675" y="295275"/>
            <a:ext cx="8366125" cy="619125"/>
          </a:xfrm>
        </p:spPr>
        <p:txBody>
          <a:bodyPr/>
          <a:lstStyle/>
          <a:p>
            <a:pPr fontAlgn="auto">
              <a:spcAft>
                <a:spcPts val="0"/>
              </a:spcAft>
              <a:defRPr/>
            </a:pPr>
            <a:r>
              <a:rPr lang="en-US" dirty="0"/>
              <a:t>Why Lincoln</a:t>
            </a:r>
          </a:p>
        </p:txBody>
      </p:sp>
      <p:pic>
        <p:nvPicPr>
          <p:cNvPr id="5" name="Picture 4">
            <a:extLst>
              <a:ext uri="{FF2B5EF4-FFF2-40B4-BE49-F238E27FC236}">
                <a16:creationId xmlns:a16="http://schemas.microsoft.com/office/drawing/2014/main" id="{0F5A3FC9-A4EF-4E67-9D5A-96D32C0C74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1222375"/>
            <a:ext cx="1497012"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25948B6-1942-4B38-9539-F75E499EFE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1190625"/>
            <a:ext cx="151288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1B59673-B721-448A-B7AE-907194C861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3863" y="1135063"/>
            <a:ext cx="17780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4902B5C-44E4-4A41-B1D1-710E16123B7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4550" y="1135063"/>
            <a:ext cx="16192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1239C2AD-FCF5-4E8A-BF1D-54F60BE1DE7B}"/>
              </a:ext>
            </a:extLst>
          </p:cNvPr>
          <p:cNvGraphicFramePr>
            <a:graphicFrameLocks noGrp="1"/>
          </p:cNvGraphicFramePr>
          <p:nvPr/>
        </p:nvGraphicFramePr>
        <p:xfrm>
          <a:off x="320675" y="2994025"/>
          <a:ext cx="2090738" cy="2955925"/>
        </p:xfrm>
        <a:graphic>
          <a:graphicData uri="http://schemas.openxmlformats.org/drawingml/2006/table">
            <a:tbl>
              <a:tblPr firstRow="1" bandRow="1">
                <a:tableStyleId>{5C22544A-7EE6-4342-B048-85BDC9FD1C3A}</a:tableStyleId>
              </a:tblPr>
              <a:tblGrid>
                <a:gridCol w="2090738">
                  <a:extLst>
                    <a:ext uri="{9D8B030D-6E8A-4147-A177-3AD203B41FA5}">
                      <a16:colId xmlns:a16="http://schemas.microsoft.com/office/drawing/2014/main" val="20000"/>
                    </a:ext>
                  </a:extLst>
                </a:gridCol>
              </a:tblGrid>
              <a:tr h="853257">
                <a:tc>
                  <a:txBody>
                    <a:bodyPr/>
                    <a:lstStyle/>
                    <a:p>
                      <a:pPr algn="ctr"/>
                      <a:r>
                        <a:rPr lang="en-US" sz="2200" dirty="0"/>
                        <a:t>Financial strength</a:t>
                      </a:r>
                    </a:p>
                  </a:txBody>
                  <a:tcPr marL="91398" marR="91398" marT="91420" marB="91420"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D8700"/>
                    </a:solidFill>
                  </a:tcPr>
                </a:tc>
                <a:extLst>
                  <a:ext uri="{0D108BD9-81ED-4DB2-BD59-A6C34878D82A}">
                    <a16:rowId xmlns:a16="http://schemas.microsoft.com/office/drawing/2014/main" val="10000"/>
                  </a:ext>
                </a:extLst>
              </a:tr>
              <a:tr h="2102668">
                <a:tc>
                  <a:txBody>
                    <a:bodyPr/>
                    <a:lstStyle/>
                    <a:p>
                      <a:pPr algn="ctr">
                        <a:spcAft>
                          <a:spcPts val="1200"/>
                        </a:spcAft>
                      </a:pPr>
                      <a:r>
                        <a:rPr lang="en-US" sz="2000" dirty="0">
                          <a:solidFill>
                            <a:srgbClr val="ED8700"/>
                          </a:solidFill>
                        </a:rPr>
                        <a:t>$241B AUM</a:t>
                      </a:r>
                    </a:p>
                    <a:p>
                      <a:pPr algn="ctr">
                        <a:spcAft>
                          <a:spcPts val="1200"/>
                        </a:spcAft>
                      </a:pPr>
                      <a:r>
                        <a:rPr lang="en-US" sz="2000" dirty="0">
                          <a:solidFill>
                            <a:srgbClr val="ED8700"/>
                          </a:solidFill>
                        </a:rPr>
                        <a:t>$9B capital</a:t>
                      </a:r>
                    </a:p>
                    <a:p>
                      <a:pPr algn="ctr">
                        <a:spcAft>
                          <a:spcPts val="1200"/>
                        </a:spcAft>
                      </a:pPr>
                      <a:r>
                        <a:rPr lang="en-US" sz="2000" dirty="0">
                          <a:solidFill>
                            <a:srgbClr val="ED8700"/>
                          </a:solidFill>
                        </a:rPr>
                        <a:t>Highly rated</a:t>
                      </a:r>
                    </a:p>
                    <a:p>
                      <a:pPr algn="ctr">
                        <a:spcAft>
                          <a:spcPts val="1200"/>
                        </a:spcAft>
                      </a:pPr>
                      <a:r>
                        <a:rPr lang="en-US" sz="2000" dirty="0">
                          <a:solidFill>
                            <a:srgbClr val="ED8700"/>
                          </a:solidFill>
                        </a:rPr>
                        <a:t> </a:t>
                      </a:r>
                    </a:p>
                  </a:txBody>
                  <a:tcPr marL="91398" marR="91398" marT="91420" marB="182841">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E8D2"/>
                    </a:solidFill>
                  </a:tcPr>
                </a:tc>
                <a:extLst>
                  <a:ext uri="{0D108BD9-81ED-4DB2-BD59-A6C34878D82A}">
                    <a16:rowId xmlns:a16="http://schemas.microsoft.com/office/drawing/2014/main" val="10001"/>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02" name="Title 1">
            <a:extLst>
              <a:ext uri="{FF2B5EF4-FFF2-40B4-BE49-F238E27FC236}">
                <a16:creationId xmlns:a16="http://schemas.microsoft.com/office/drawing/2014/main" id="{A3DE8B08-64A4-49FC-B456-247E9AFCADA6}"/>
              </a:ext>
            </a:extLst>
          </p:cNvPr>
          <p:cNvSpPr>
            <a:spLocks noGrp="1"/>
          </p:cNvSpPr>
          <p:nvPr>
            <p:ph type="title"/>
          </p:nvPr>
        </p:nvSpPr>
        <p:spPr>
          <a:xfrm>
            <a:off x="320675" y="295275"/>
            <a:ext cx="8366125" cy="619125"/>
          </a:xfrm>
        </p:spPr>
        <p:txBody>
          <a:bodyPr/>
          <a:lstStyle/>
          <a:p>
            <a:pPr fontAlgn="auto">
              <a:spcAft>
                <a:spcPts val="0"/>
              </a:spcAft>
              <a:defRPr/>
            </a:pPr>
            <a:r>
              <a:rPr lang="en-US" dirty="0"/>
              <a:t>Important Information</a:t>
            </a:r>
          </a:p>
        </p:txBody>
      </p:sp>
      <p:sp>
        <p:nvSpPr>
          <p:cNvPr id="28675" name="Text Placeholder 3">
            <a:extLst>
              <a:ext uri="{FF2B5EF4-FFF2-40B4-BE49-F238E27FC236}">
                <a16:creationId xmlns:a16="http://schemas.microsoft.com/office/drawing/2014/main" id="{F6BEE9A3-BB43-4EE9-89B2-593F804F0208}"/>
              </a:ext>
            </a:extLst>
          </p:cNvPr>
          <p:cNvSpPr txBox="1">
            <a:spLocks/>
          </p:cNvSpPr>
          <p:nvPr/>
        </p:nvSpPr>
        <p:spPr bwMode="auto">
          <a:xfrm>
            <a:off x="319088" y="1066800"/>
            <a:ext cx="8518525"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spcAft>
                <a:spcPts val="600"/>
              </a:spcAft>
              <a:buClr>
                <a:srgbClr val="98002E"/>
              </a:buClr>
              <a:buFont typeface="Arial" panose="020B0604020202020204" pitchFamily="34" charset="0"/>
              <a:buChar char="•"/>
              <a:defRPr sz="2000" b="1">
                <a:solidFill>
                  <a:srgbClr val="000000"/>
                </a:solidFill>
                <a:latin typeface="Calibri" panose="020F0502020204030204" pitchFamily="34" charset="0"/>
              </a:defRPr>
            </a:lvl1pPr>
            <a:lvl2pPr indent="-228600">
              <a:spcAft>
                <a:spcPts val="600"/>
              </a:spcAft>
              <a:buFont typeface="Calibri" panose="020F0502020204030204" pitchFamily="34" charset="0"/>
              <a:buChar char="–"/>
              <a:defRPr>
                <a:solidFill>
                  <a:srgbClr val="000000"/>
                </a:solidFill>
                <a:latin typeface="Calibri" panose="020F0502020204030204" pitchFamily="34" charset="0"/>
              </a:defRPr>
            </a:lvl2pPr>
            <a:lvl3pPr marL="685800" indent="-228600">
              <a:spcAft>
                <a:spcPts val="600"/>
              </a:spcAft>
              <a:buFont typeface="Calibri" panose="020F0502020204030204" pitchFamily="34" charset="0"/>
              <a:buChar char="–"/>
              <a:defRPr>
                <a:solidFill>
                  <a:srgbClr val="000000"/>
                </a:solidFill>
                <a:latin typeface="Calibri" panose="020F0502020204030204" pitchFamily="34" charset="0"/>
              </a:defRPr>
            </a:lvl3pPr>
            <a:lvl4pPr marL="914400" indent="-228600">
              <a:spcAft>
                <a:spcPts val="600"/>
              </a:spcAft>
              <a:buFont typeface="Calibri" panose="020F0502020204030204" pitchFamily="34" charset="0"/>
              <a:buChar char="–"/>
              <a:defRPr>
                <a:solidFill>
                  <a:srgbClr val="000000"/>
                </a:solidFill>
                <a:latin typeface="Calibri" panose="020F0502020204030204" pitchFamily="34" charset="0"/>
              </a:defRPr>
            </a:lvl4pPr>
            <a:lvl5pPr marL="1143000" indent="-228600">
              <a:spcAft>
                <a:spcPts val="600"/>
              </a:spcAft>
              <a:buFont typeface="Calibri" panose="020F0502020204030204" pitchFamily="34" charset="0"/>
              <a:buChar char="–"/>
              <a:defRPr>
                <a:solidFill>
                  <a:srgbClr val="000000"/>
                </a:solidFill>
                <a:latin typeface="Calibri" panose="020F0502020204030204" pitchFamily="34" charset="0"/>
              </a:defRPr>
            </a:lvl5pPr>
            <a:lvl6pPr marL="1600200" indent="-228600" fontAlgn="base">
              <a:spcBef>
                <a:spcPct val="0"/>
              </a:spcBef>
              <a:spcAft>
                <a:spcPts val="600"/>
              </a:spcAft>
              <a:buFont typeface="Calibri" panose="020F0502020204030204" pitchFamily="34" charset="0"/>
              <a:buChar char="–"/>
              <a:defRPr>
                <a:solidFill>
                  <a:srgbClr val="000000"/>
                </a:solidFill>
                <a:latin typeface="Calibri" panose="020F0502020204030204" pitchFamily="34" charset="0"/>
              </a:defRPr>
            </a:lvl6pPr>
            <a:lvl7pPr marL="2057400" indent="-228600" fontAlgn="base">
              <a:spcBef>
                <a:spcPct val="0"/>
              </a:spcBef>
              <a:spcAft>
                <a:spcPts val="600"/>
              </a:spcAft>
              <a:buFont typeface="Calibri" panose="020F0502020204030204" pitchFamily="34" charset="0"/>
              <a:buChar char="–"/>
              <a:defRPr>
                <a:solidFill>
                  <a:srgbClr val="000000"/>
                </a:solidFill>
                <a:latin typeface="Calibri" panose="020F0502020204030204" pitchFamily="34" charset="0"/>
              </a:defRPr>
            </a:lvl7pPr>
            <a:lvl8pPr marL="2514600" indent="-228600" fontAlgn="base">
              <a:spcBef>
                <a:spcPct val="0"/>
              </a:spcBef>
              <a:spcAft>
                <a:spcPts val="600"/>
              </a:spcAft>
              <a:buFont typeface="Calibri" panose="020F0502020204030204" pitchFamily="34" charset="0"/>
              <a:buChar char="–"/>
              <a:defRPr>
                <a:solidFill>
                  <a:srgbClr val="000000"/>
                </a:solidFill>
                <a:latin typeface="Calibri" panose="020F0502020204030204" pitchFamily="34" charset="0"/>
              </a:defRPr>
            </a:lvl8pPr>
            <a:lvl9pPr marL="2971800" indent="-228600" fontAlgn="base">
              <a:spcBef>
                <a:spcPct val="0"/>
              </a:spcBef>
              <a:spcAft>
                <a:spcPts val="600"/>
              </a:spcAft>
              <a:buFont typeface="Calibri" panose="020F0502020204030204" pitchFamily="34" charset="0"/>
              <a:buChar char="–"/>
              <a:defRPr>
                <a:solidFill>
                  <a:srgbClr val="000000"/>
                </a:solidFill>
                <a:latin typeface="Calibri" panose="020F0502020204030204" pitchFamily="34" charset="0"/>
              </a:defRPr>
            </a:lvl9pPr>
          </a:lstStyle>
          <a:p>
            <a:pPr>
              <a:buFont typeface="Arial" panose="020B0604020202020204" pitchFamily="34" charset="0"/>
              <a:buNone/>
            </a:pPr>
            <a:r>
              <a:rPr lang="en-US" altLang="en-US" sz="900"/>
              <a:t>Issuers:</a:t>
            </a:r>
            <a:br>
              <a:rPr lang="en-US" altLang="en-US" sz="900"/>
            </a:br>
            <a:r>
              <a:rPr lang="en-US" altLang="en-US" sz="900" b="0"/>
              <a:t>The Lincoln National Life Insurance Company, Fort Wayne, IN</a:t>
            </a:r>
            <a:br>
              <a:rPr lang="en-US" altLang="en-US" sz="900" b="0"/>
            </a:br>
            <a:r>
              <a:rPr lang="en-US" altLang="en-US" sz="900" b="0"/>
              <a:t>Lincoln Life &amp; Annuity Company of New York, Syracuse, NY</a:t>
            </a:r>
            <a:br>
              <a:rPr lang="en-US" altLang="en-US" sz="900" b="0"/>
            </a:br>
            <a:r>
              <a:rPr lang="en-US" altLang="en-US" sz="900"/>
              <a:t>The Lincoln National Life Insurance Company does not solicit business in the state of New York, nor is it authorized to do so.</a:t>
            </a:r>
          </a:p>
          <a:p>
            <a:pPr>
              <a:buFont typeface="Arial" panose="020B0604020202020204" pitchFamily="34" charset="0"/>
              <a:buNone/>
            </a:pPr>
            <a:r>
              <a:rPr lang="en-US" altLang="en-US" sz="900"/>
              <a:t>All guarantees and benefits of the insurance policy are subject to the claims-paying ability of the issuing insurance company. </a:t>
            </a:r>
            <a:r>
              <a:rPr lang="en-US" altLang="en-US" sz="900" b="0"/>
              <a:t>They are not backed by the broker-dealer and/or insurance agency selling the policy, or any affiliates of those entities other than the issuing company affiliates, and none makes any representations or guarantees regarding the claims-paying ability of the issuer.</a:t>
            </a:r>
          </a:p>
          <a:p>
            <a:pPr>
              <a:buFont typeface="Arial" panose="020B0604020202020204" pitchFamily="34" charset="0"/>
              <a:buNone/>
            </a:pPr>
            <a:r>
              <a:rPr lang="en-US" altLang="en-US" sz="900" b="0"/>
              <a:t>In some states, contract terms are set out and coverage may be provided in the form of certificates issued under a group policy issued by The Lincoln National Life Insurance Company to a group life insurance trust. Products, riders and features are subject to state availability. The insurance policy and riders have limitations, exclusions, and/or reductions. Check state availability.</a:t>
            </a:r>
          </a:p>
          <a:p>
            <a:pPr>
              <a:buFont typeface="Arial" panose="020B0604020202020204" pitchFamily="34" charset="0"/>
              <a:buNone/>
            </a:pPr>
            <a:r>
              <a:rPr lang="en-US" altLang="en-US" sz="900"/>
              <a:t>Distributor: </a:t>
            </a:r>
            <a:r>
              <a:rPr lang="en-US" altLang="en-US" sz="900" b="0"/>
              <a:t>Lincoln Financial Distributors, Inc., a broker-dealer</a:t>
            </a:r>
          </a:p>
          <a:p>
            <a:pPr>
              <a:spcAft>
                <a:spcPct val="0"/>
              </a:spcAft>
              <a:buFont typeface="Arial" panose="020B0604020202020204" pitchFamily="34" charset="0"/>
              <a:buNone/>
            </a:pPr>
            <a:r>
              <a:rPr lang="en-US" altLang="en-US" sz="900"/>
              <a:t>Policies:</a:t>
            </a:r>
            <a:br>
              <a:rPr lang="en-US" altLang="en-US" sz="900" b="0"/>
            </a:br>
            <a:r>
              <a:rPr lang="en-US" altLang="en-US" sz="900" b="0" i="1"/>
              <a:t>Lincoln LifeElements®</a:t>
            </a:r>
            <a:r>
              <a:rPr lang="en-US" altLang="en-US" sz="900" b="0"/>
              <a:t> Level Term (2017) — 05/15/17, policy form TRM6063 and state variations. Not available in New York.</a:t>
            </a:r>
          </a:p>
          <a:p>
            <a:pPr>
              <a:spcAft>
                <a:spcPct val="0"/>
              </a:spcAft>
              <a:buFont typeface="Arial" panose="020B0604020202020204" pitchFamily="34" charset="0"/>
              <a:buNone/>
            </a:pPr>
            <a:r>
              <a:rPr lang="en-US" altLang="en-US" sz="900" b="0" i="1"/>
              <a:t>Lincoln LifeElements® </a:t>
            </a:r>
            <a:r>
              <a:rPr lang="en-US" altLang="en-US" sz="900" b="0"/>
              <a:t>Level Term with Conversion Products Enhancement, policy form ICC16TRM6058 and state variations. Not available in New York.</a:t>
            </a:r>
          </a:p>
          <a:p>
            <a:pPr>
              <a:spcAft>
                <a:spcPct val="0"/>
              </a:spcAft>
              <a:buFont typeface="Arial" panose="020B0604020202020204" pitchFamily="34" charset="0"/>
              <a:buNone/>
            </a:pPr>
            <a:r>
              <a:rPr lang="en-US" altLang="en-US" sz="900" b="0" i="1"/>
              <a:t>Lincoln TermAccel® </a:t>
            </a:r>
            <a:r>
              <a:rPr lang="en-US" altLang="en-US" sz="900" b="0"/>
              <a:t>Level Term policy form TRM5065/ICC15TRM5065 with endorsement END7013, data pages TA5165, Conversion Products Amendment AMD-7029 and state variations. Not available in NY.</a:t>
            </a:r>
          </a:p>
          <a:p>
            <a:pPr>
              <a:spcAft>
                <a:spcPct val="0"/>
              </a:spcAft>
              <a:buFont typeface="Arial" panose="020B0604020202020204" pitchFamily="34" charset="0"/>
              <a:buNone/>
            </a:pPr>
            <a:r>
              <a:rPr lang="en-US" altLang="en-US" sz="900" b="0" i="1"/>
              <a:t>Lincoln LifeCurrent® </a:t>
            </a:r>
            <a:r>
              <a:rPr lang="en-US" altLang="en-US" sz="900" b="0"/>
              <a:t>UL policy form UL5023 and state variations; UL5023N in NY.</a:t>
            </a:r>
          </a:p>
          <a:p>
            <a:pPr>
              <a:spcAft>
                <a:spcPct val="0"/>
              </a:spcAft>
              <a:buFont typeface="Arial" panose="020B0604020202020204" pitchFamily="34" charset="0"/>
              <a:buNone/>
            </a:pPr>
            <a:r>
              <a:rPr lang="en-US" altLang="en-US" sz="900" b="0" i="1"/>
              <a:t>Lincoln LifeGuarantee® </a:t>
            </a:r>
            <a:r>
              <a:rPr lang="en-US" altLang="en-US" sz="900" b="0"/>
              <a:t>UL (2013) — rates as of 02/08/16, policy form UL6000 and state variations. Not available in NY. </a:t>
            </a:r>
          </a:p>
          <a:p>
            <a:pPr>
              <a:spcAft>
                <a:spcPct val="0"/>
              </a:spcAft>
              <a:buFont typeface="Arial" panose="020B0604020202020204" pitchFamily="34" charset="0"/>
              <a:buNone/>
            </a:pPr>
            <a:r>
              <a:rPr lang="en-US" altLang="en-US" sz="900" b="0" i="1"/>
              <a:t>Lincoln LifeGuarantee®</a:t>
            </a:r>
            <a:r>
              <a:rPr lang="en-US" altLang="en-US" sz="900" b="0"/>
              <a:t> SUL (2013) policy form SUL6008 and state variations. Not available in NY.</a:t>
            </a:r>
          </a:p>
          <a:p>
            <a:pPr>
              <a:spcAft>
                <a:spcPct val="0"/>
              </a:spcAft>
              <a:buFont typeface="Arial" panose="020B0604020202020204" pitchFamily="34" charset="0"/>
              <a:buNone/>
            </a:pPr>
            <a:r>
              <a:rPr lang="en-US" altLang="en-US" sz="900" b="0" i="1"/>
              <a:t>Lincoln LifeReserve®</a:t>
            </a:r>
            <a:r>
              <a:rPr lang="en-US" altLang="en-US" sz="900" b="0"/>
              <a:t> UL policy form UL5051 and state variations; UL5051N in NY.</a:t>
            </a:r>
          </a:p>
          <a:p>
            <a:pPr>
              <a:spcAft>
                <a:spcPct val="0"/>
              </a:spcAft>
              <a:buFont typeface="Arial" panose="020B0604020202020204" pitchFamily="34" charset="0"/>
              <a:buNone/>
            </a:pPr>
            <a:r>
              <a:rPr lang="en-US" altLang="en-US" sz="900" b="0" i="1"/>
              <a:t>Lincoln LifeReserve®</a:t>
            </a:r>
            <a:r>
              <a:rPr lang="en-US" altLang="en-US" sz="900" b="0"/>
              <a:t> Indexed UL Accumulator (2014) policy form UL6024/ICC14UL6024 and state variations; UL6024N in NY. </a:t>
            </a:r>
          </a:p>
          <a:p>
            <a:pPr>
              <a:spcAft>
                <a:spcPct val="0"/>
              </a:spcAft>
              <a:buFont typeface="Arial" panose="020B0604020202020204" pitchFamily="34" charset="0"/>
              <a:buNone/>
            </a:pPr>
            <a:r>
              <a:rPr lang="en-US" altLang="en-US" sz="900" b="0" i="1"/>
              <a:t>Lincoln WealthAdvantage® </a:t>
            </a:r>
            <a:r>
              <a:rPr lang="en-US" altLang="en-US" sz="900" b="0"/>
              <a:t>Indexed UL policy form UL6046/ICC15UL6046 and state variations; UL6046N in NY.</a:t>
            </a:r>
          </a:p>
          <a:p>
            <a:pPr>
              <a:spcAft>
                <a:spcPct val="0"/>
              </a:spcAft>
              <a:buFont typeface="Arial" panose="020B0604020202020204" pitchFamily="34" charset="0"/>
              <a:buNone/>
            </a:pPr>
            <a:r>
              <a:rPr lang="en-US" altLang="en-US" sz="900" b="0" i="1"/>
              <a:t>Lincoln WealthPreserve®</a:t>
            </a:r>
            <a:r>
              <a:rPr lang="en-US" altLang="en-US" sz="900" b="0"/>
              <a:t> Survivorship IUL policy form SUL6035 and state variations; SUL6035N in NY.</a:t>
            </a:r>
          </a:p>
          <a:p>
            <a:pPr>
              <a:spcAft>
                <a:spcPct val="0"/>
              </a:spcAft>
              <a:buFont typeface="Arial" panose="020B0604020202020204" pitchFamily="34" charset="0"/>
              <a:buNone/>
            </a:pPr>
            <a:r>
              <a:rPr lang="en-US" altLang="en-US" sz="900" b="0" i="1"/>
              <a:t>Lincoln AssetEdge®</a:t>
            </a:r>
            <a:r>
              <a:rPr lang="en-US" altLang="en-US" sz="900" b="0"/>
              <a:t> VUL (2015) policy form LN683 and state variations; LN683 in NY.</a:t>
            </a:r>
          </a:p>
          <a:p>
            <a:pPr>
              <a:spcAft>
                <a:spcPct val="0"/>
              </a:spcAft>
              <a:buFont typeface="Arial" panose="020B0604020202020204" pitchFamily="34" charset="0"/>
              <a:buNone/>
            </a:pPr>
            <a:r>
              <a:rPr lang="en-US" altLang="en-US" sz="900" b="0" i="1"/>
              <a:t>Lincoln VUL</a:t>
            </a:r>
            <a:r>
              <a:rPr lang="en-US" altLang="en-US" sz="900" b="0" i="1" baseline="30000"/>
              <a:t>ONE</a:t>
            </a:r>
            <a:r>
              <a:rPr lang="en-US" altLang="en-US" sz="900" b="0"/>
              <a:t> (2014) policy form LN696 and state variation. Not available in NY.</a:t>
            </a:r>
          </a:p>
          <a:p>
            <a:pPr>
              <a:spcAft>
                <a:spcPct val="0"/>
              </a:spcAft>
              <a:buFont typeface="Arial" panose="020B0604020202020204" pitchFamily="34" charset="0"/>
              <a:buNone/>
            </a:pPr>
            <a:r>
              <a:rPr lang="en-US" altLang="en-US" sz="900" b="0" i="1"/>
              <a:t>Lincoln SVUL</a:t>
            </a:r>
            <a:r>
              <a:rPr lang="en-US" altLang="en-US" sz="900" b="0" i="1" baseline="30000"/>
              <a:t>ONE</a:t>
            </a:r>
            <a:r>
              <a:rPr lang="en-US" altLang="en-US" sz="900" b="0"/>
              <a:t> (2016) policy form LN667 and state variations. Not available in NY.</a:t>
            </a:r>
          </a:p>
          <a:p>
            <a:pPr>
              <a:buFont typeface="Arial" panose="020B0604020202020204" pitchFamily="34" charset="0"/>
              <a:buNone/>
            </a:pPr>
            <a:r>
              <a:rPr lang="en-US" altLang="en-US" sz="900" b="0" i="1"/>
              <a:t>Lincoln PreservationEdge®</a:t>
            </a:r>
            <a:r>
              <a:rPr lang="en-US" altLang="en-US" sz="900" b="0"/>
              <a:t> SVUL policy form LN699 and state variations; LN699 in NY.</a:t>
            </a:r>
          </a:p>
          <a:p>
            <a:pPr>
              <a:buFont typeface="Arial" panose="020B0604020202020204" pitchFamily="34" charset="0"/>
              <a:buNone/>
            </a:pPr>
            <a:r>
              <a:rPr lang="en-US" altLang="en-US" sz="900"/>
              <a:t>Variable products: Policy values will fluctuate and are subject to market risk and to possible loss of principal.</a:t>
            </a:r>
          </a:p>
          <a:p>
            <a:pPr>
              <a:buFont typeface="Arial" panose="020B0604020202020204" pitchFamily="34" charset="0"/>
              <a:buNone/>
            </a:pPr>
            <a:r>
              <a:rPr lang="en-US" altLang="en-US" sz="900"/>
              <a:t>Variable products are sold by prospectus, which contains the investment objectives, risks, and charges and expenses of the variable product and its underlying investment options.  Read carefully. </a:t>
            </a:r>
          </a:p>
          <a:p>
            <a:pPr>
              <a:buFont typeface="Arial" panose="020B0604020202020204" pitchFamily="34" charset="0"/>
              <a:buNone/>
            </a:pPr>
            <a:r>
              <a:rPr lang="en-US" altLang="en-US" sz="900"/>
              <a:t>Only registered representatives can sell variable products.</a:t>
            </a:r>
          </a:p>
          <a:p>
            <a:pPr>
              <a:buFont typeface="Arial" panose="020B0604020202020204" pitchFamily="34" charset="0"/>
              <a:buNone/>
            </a:pPr>
            <a:endParaRPr lang="en-US" altLang="en-US" sz="900" b="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02" name="Title 1">
            <a:extLst>
              <a:ext uri="{FF2B5EF4-FFF2-40B4-BE49-F238E27FC236}">
                <a16:creationId xmlns:a16="http://schemas.microsoft.com/office/drawing/2014/main" id="{8CDD93BC-3684-4926-9D2F-5C247699DB4C}"/>
              </a:ext>
            </a:extLst>
          </p:cNvPr>
          <p:cNvSpPr>
            <a:spLocks noGrp="1"/>
          </p:cNvSpPr>
          <p:nvPr>
            <p:ph type="title"/>
          </p:nvPr>
        </p:nvSpPr>
        <p:spPr>
          <a:xfrm>
            <a:off x="320675" y="295275"/>
            <a:ext cx="8366125" cy="619125"/>
          </a:xfrm>
        </p:spPr>
        <p:txBody>
          <a:bodyPr/>
          <a:lstStyle/>
          <a:p>
            <a:pPr fontAlgn="auto">
              <a:spcAft>
                <a:spcPts val="0"/>
              </a:spcAft>
              <a:defRPr/>
            </a:pPr>
            <a:r>
              <a:rPr lang="en-US" dirty="0">
                <a:solidFill>
                  <a:schemeClr val="bg1"/>
                </a:solidFill>
              </a:rPr>
              <a:t>Important Information</a:t>
            </a:r>
          </a:p>
        </p:txBody>
      </p:sp>
      <p:sp>
        <p:nvSpPr>
          <p:cNvPr id="29699" name="Text Placeholder 2">
            <a:extLst>
              <a:ext uri="{FF2B5EF4-FFF2-40B4-BE49-F238E27FC236}">
                <a16:creationId xmlns:a16="http://schemas.microsoft.com/office/drawing/2014/main" id="{B0B22033-DEAB-4D5B-97E3-DC968BF1F737}"/>
              </a:ext>
            </a:extLst>
          </p:cNvPr>
          <p:cNvSpPr txBox="1">
            <a:spLocks/>
          </p:cNvSpPr>
          <p:nvPr/>
        </p:nvSpPr>
        <p:spPr bwMode="auto">
          <a:xfrm>
            <a:off x="319088" y="1066800"/>
            <a:ext cx="8518525"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spcAft>
                <a:spcPts val="600"/>
              </a:spcAft>
              <a:buClr>
                <a:srgbClr val="98002E"/>
              </a:buClr>
              <a:buFont typeface="Arial" panose="020B0604020202020204" pitchFamily="34" charset="0"/>
              <a:buChar char="•"/>
              <a:defRPr sz="2000" b="1">
                <a:solidFill>
                  <a:srgbClr val="000000"/>
                </a:solidFill>
                <a:latin typeface="Calibri" panose="020F0502020204030204" pitchFamily="34" charset="0"/>
              </a:defRPr>
            </a:lvl1pPr>
            <a:lvl2pPr indent="-228600">
              <a:spcAft>
                <a:spcPts val="600"/>
              </a:spcAft>
              <a:buFont typeface="Calibri" panose="020F0502020204030204" pitchFamily="34" charset="0"/>
              <a:buChar char="–"/>
              <a:defRPr>
                <a:solidFill>
                  <a:srgbClr val="000000"/>
                </a:solidFill>
                <a:latin typeface="Calibri" panose="020F0502020204030204" pitchFamily="34" charset="0"/>
              </a:defRPr>
            </a:lvl2pPr>
            <a:lvl3pPr marL="685800" indent="-228600">
              <a:spcAft>
                <a:spcPts val="600"/>
              </a:spcAft>
              <a:buFont typeface="Calibri" panose="020F0502020204030204" pitchFamily="34" charset="0"/>
              <a:buChar char="–"/>
              <a:defRPr>
                <a:solidFill>
                  <a:srgbClr val="000000"/>
                </a:solidFill>
                <a:latin typeface="Calibri" panose="020F0502020204030204" pitchFamily="34" charset="0"/>
              </a:defRPr>
            </a:lvl3pPr>
            <a:lvl4pPr marL="914400" indent="-228600">
              <a:spcAft>
                <a:spcPts val="600"/>
              </a:spcAft>
              <a:buFont typeface="Calibri" panose="020F0502020204030204" pitchFamily="34" charset="0"/>
              <a:buChar char="–"/>
              <a:defRPr>
                <a:solidFill>
                  <a:srgbClr val="000000"/>
                </a:solidFill>
                <a:latin typeface="Calibri" panose="020F0502020204030204" pitchFamily="34" charset="0"/>
              </a:defRPr>
            </a:lvl4pPr>
            <a:lvl5pPr marL="1143000" indent="-228600">
              <a:spcAft>
                <a:spcPts val="600"/>
              </a:spcAft>
              <a:buFont typeface="Calibri" panose="020F0502020204030204" pitchFamily="34" charset="0"/>
              <a:buChar char="–"/>
              <a:defRPr>
                <a:solidFill>
                  <a:srgbClr val="000000"/>
                </a:solidFill>
                <a:latin typeface="Calibri" panose="020F0502020204030204" pitchFamily="34" charset="0"/>
              </a:defRPr>
            </a:lvl5pPr>
            <a:lvl6pPr marL="1600200" indent="-228600" fontAlgn="base">
              <a:spcBef>
                <a:spcPct val="0"/>
              </a:spcBef>
              <a:spcAft>
                <a:spcPts val="600"/>
              </a:spcAft>
              <a:buFont typeface="Calibri" panose="020F0502020204030204" pitchFamily="34" charset="0"/>
              <a:buChar char="–"/>
              <a:defRPr>
                <a:solidFill>
                  <a:srgbClr val="000000"/>
                </a:solidFill>
                <a:latin typeface="Calibri" panose="020F0502020204030204" pitchFamily="34" charset="0"/>
              </a:defRPr>
            </a:lvl6pPr>
            <a:lvl7pPr marL="2057400" indent="-228600" fontAlgn="base">
              <a:spcBef>
                <a:spcPct val="0"/>
              </a:spcBef>
              <a:spcAft>
                <a:spcPts val="600"/>
              </a:spcAft>
              <a:buFont typeface="Calibri" panose="020F0502020204030204" pitchFamily="34" charset="0"/>
              <a:buChar char="–"/>
              <a:defRPr>
                <a:solidFill>
                  <a:srgbClr val="000000"/>
                </a:solidFill>
                <a:latin typeface="Calibri" panose="020F0502020204030204" pitchFamily="34" charset="0"/>
              </a:defRPr>
            </a:lvl7pPr>
            <a:lvl8pPr marL="2514600" indent="-228600" fontAlgn="base">
              <a:spcBef>
                <a:spcPct val="0"/>
              </a:spcBef>
              <a:spcAft>
                <a:spcPts val="600"/>
              </a:spcAft>
              <a:buFont typeface="Calibri" panose="020F0502020204030204" pitchFamily="34" charset="0"/>
              <a:buChar char="–"/>
              <a:defRPr>
                <a:solidFill>
                  <a:srgbClr val="000000"/>
                </a:solidFill>
                <a:latin typeface="Calibri" panose="020F0502020204030204" pitchFamily="34" charset="0"/>
              </a:defRPr>
            </a:lvl8pPr>
            <a:lvl9pPr marL="2971800" indent="-228600" fontAlgn="base">
              <a:spcBef>
                <a:spcPct val="0"/>
              </a:spcBef>
              <a:spcAft>
                <a:spcPts val="600"/>
              </a:spcAft>
              <a:buFont typeface="Calibri" panose="020F0502020204030204" pitchFamily="34" charset="0"/>
              <a:buChar char="–"/>
              <a:defRPr>
                <a:solidFill>
                  <a:srgbClr val="000000"/>
                </a:solidFill>
                <a:latin typeface="Calibri" panose="020F0502020204030204" pitchFamily="34" charset="0"/>
              </a:defRPr>
            </a:lvl9pPr>
          </a:lstStyle>
          <a:p>
            <a:pPr>
              <a:buFont typeface="Arial" panose="020B0604020202020204" pitchFamily="34" charset="0"/>
              <a:buNone/>
            </a:pPr>
            <a:r>
              <a:rPr lang="en-US" altLang="en-US" sz="900" b="0"/>
              <a:t>Distributions are taken through loans and withdrawals which reduce a policy’s cash surrender value and death benefit and may cause the policy to lapse. Loans are not considered income and are tax free. Withdrawals and surrenders are tax-free up to the cost basis, provided the policy is not a modified endowment contract (MEC).</a:t>
            </a:r>
          </a:p>
          <a:p>
            <a:pPr>
              <a:buFont typeface="Arial" panose="020B0604020202020204" pitchFamily="34" charset="0"/>
              <a:buNone/>
            </a:pPr>
            <a:r>
              <a:rPr lang="en-US" altLang="en-US" sz="900" b="0"/>
              <a:t>Competitor information is from public sources deemed reliable from peer group companies. Although every attempt has been made to ensure the accuracy of the information provided, it cannot be guaranteed. </a:t>
            </a:r>
          </a:p>
          <a:p>
            <a:pPr>
              <a:buFont typeface="Arial" panose="020B0604020202020204" pitchFamily="34" charset="0"/>
              <a:buNone/>
            </a:pPr>
            <a:r>
              <a:rPr lang="en-US" altLang="en-US" sz="900" b="0"/>
              <a:t>The indexed account lookback rates are for illustrative purposes only, since Lincoln LifeReserve Indexed UL Accumulator (2014) was not available during the entire lookback period. The lookback rates are based on the average of annually compounded S&amp;P 500® Index returns (excluding dividends) for the lookback period through 2013 using segments that mature the 15th of each month, then applying the current cap and/or participation rate and guaranteed floor for each account option. Actual caps and participation rates would have been different over the different time periods and varied from time to time within those periods. The lookback rates reflect past S&amp;P 500 Index changes, have no bearing on future changes in the S&amp;P 500 Index, and are not guaranteed. Actual results may be better or worse than shown. Past performance is not indicative of future results.</a:t>
            </a:r>
          </a:p>
          <a:p>
            <a:pPr>
              <a:buFont typeface="Arial" panose="020B0604020202020204" pitchFamily="34" charset="0"/>
              <a:buNone/>
            </a:pPr>
            <a:r>
              <a:rPr lang="en-US" altLang="en-US" sz="900" b="0"/>
              <a:t>The S&amp;P 500 Index is a product of S&amp;P Dow Jones Indices LLC (“SPDJI”), and has been licensed for use by The Lincoln National Life Insurance Company. Standard &amp; Poor’s®, S&amp;P® and S&amp;P 500® are registered trademarks of Standard &amp; Poor’s Financial Services LLC (“S&amp;P”); Dow Jones® is a registered trademark of Dow Jones Trademark Holdings LLC (“Dow Jones”); and these trademarks have been licensed for use by SPDJI and sublicensed for certain purposes by The Lincoln National Life Insurance Company. The Lincoln National Life Insurance Company's Product is not sponsored, endorsed, sold or promoted by SPDJI, Dow Jones, S&amp;P, their respective affiliates, and none of such parties make any representation regarding the advisability of investing in such product nor do they have any liability for any errors, omissions, or interruptions of the S&amp;P 500 Index. </a:t>
            </a:r>
          </a:p>
          <a:p>
            <a:pPr>
              <a:buFont typeface="Arial" panose="020B0604020202020204" pitchFamily="34" charset="0"/>
              <a:buNone/>
            </a:pPr>
            <a:r>
              <a:rPr lang="en-US" altLang="en-US" sz="900" b="0"/>
              <a:t>Lincoln Financial Group® affiliates, their distributors, and their respective employees, representatives and/or insurance agents do not provide tax, accounting or legal advice. Please consult an independent advisor as to any tax, accounting or legal statements made herein.</a:t>
            </a:r>
          </a:p>
          <a:p>
            <a:pPr>
              <a:buFont typeface="Arial" panose="020B0604020202020204" pitchFamily="34" charset="0"/>
              <a:buNone/>
            </a:pPr>
            <a:r>
              <a:rPr lang="en-US" altLang="en-US" sz="900" b="0"/>
              <a:t>The </a:t>
            </a:r>
            <a:r>
              <a:rPr lang="en-US" altLang="en-US" sz="900" b="0" i="1"/>
              <a:t>Lincoln LifeEnhance®</a:t>
            </a:r>
            <a:r>
              <a:rPr lang="en-US" altLang="en-US" sz="900" b="0"/>
              <a:t> Accelerated Benefits Rider is not long-term care insurance nor is it intended to replace the need for long-term care insurance. The benefits are supplementary to the primary need for death benefit protection. The rider may not cover all of the costs associated with the chronic illness of the insured. The benefits of the rider are limited by the policy’s death benefit at the time of claim; long term care insurance does not typically contain this limitation.</a:t>
            </a:r>
          </a:p>
          <a:p>
            <a:pPr>
              <a:buFont typeface="Arial" panose="020B0604020202020204" pitchFamily="34" charset="0"/>
              <a:buNone/>
            </a:pPr>
            <a:r>
              <a:rPr lang="en-US" altLang="en-US" sz="900" b="0"/>
              <a:t>Accelerated death benefits may be taxable and may affect public assistance eligibility. Additionally, long-term care benefit riders may not cover all costs associated with long-term care costs incurred by the insured during the coverage period. All contract provisions, including limitations and exclusions, should be carefully reviewed by the owner.</a:t>
            </a:r>
          </a:p>
          <a:p>
            <a:pPr>
              <a:buFont typeface="Arial" panose="020B0604020202020204" pitchFamily="34" charset="0"/>
              <a:buNone/>
            </a:pPr>
            <a:r>
              <a:rPr lang="en-US" altLang="en-US" sz="900" b="0"/>
              <a:t>Tax qualification The benefits paid under this rider are intended to be treated as accelerated death benefits under section 101(g)(1) of the Internal Revenue Code of 1986, as amended (the “Code”). The Company considers the benefits paid under this rider that do not exceed the maximum Per Diem Limit as prescribed by law to be eligible for exclusion from income under section 101(a) of the Code to the extent that all applicable qualification requirements under the code are met. If benefits are paid in excess of the applicable Per Diem Limit, or if benefits are paid and all applicable qualification requirements are not met, the benefits may constitute taxable income to the recipient. This rider is not intended to be a qualified long-term care insurance contract under section 7702(b) of the Code. The tax treatment of the accelerated death benefits may change, and you should always consult and rely on the advice of a qualified tax advisor.</a:t>
            </a:r>
          </a:p>
          <a:p>
            <a:pPr>
              <a:spcAft>
                <a:spcPct val="0"/>
              </a:spcAft>
              <a:buFont typeface="Arial" panose="020B0604020202020204" pitchFamily="34" charset="0"/>
              <a:buNone/>
            </a:pPr>
            <a:r>
              <a:rPr lang="en-US" altLang="en-US" sz="900" b="0"/>
              <a:t>9/17  </a:t>
            </a:r>
            <a:r>
              <a:rPr lang="en-US" altLang="en-US" sz="900"/>
              <a:t>Z01</a:t>
            </a:r>
          </a:p>
          <a:p>
            <a:pPr>
              <a:spcAft>
                <a:spcPts val="300"/>
              </a:spcAft>
              <a:buFont typeface="Arial" panose="020B0604020202020204" pitchFamily="34" charset="0"/>
              <a:buNone/>
            </a:pPr>
            <a:r>
              <a:rPr lang="en-US" altLang="en-US" sz="900"/>
              <a:t>Order code: LIF-TERM-PPT001</a:t>
            </a:r>
          </a:p>
          <a:p>
            <a:pPr>
              <a:buFont typeface="Arial" panose="020B0604020202020204" pitchFamily="34" charset="0"/>
              <a:buNone/>
            </a:pPr>
            <a:endParaRPr lang="en-US" altLang="en-US" sz="900" b="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5EFF32-167E-478D-A844-3DF2D7C8F9F7}"/>
              </a:ext>
            </a:extLst>
          </p:cNvPr>
          <p:cNvSpPr/>
          <p:nvPr/>
        </p:nvSpPr>
        <p:spPr>
          <a:xfrm>
            <a:off x="384175" y="211138"/>
            <a:ext cx="736600" cy="801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3" name="Picture 1">
            <a:extLst>
              <a:ext uri="{FF2B5EF4-FFF2-40B4-BE49-F238E27FC236}">
                <a16:creationId xmlns:a16="http://schemas.microsoft.com/office/drawing/2014/main" id="{18DD3452-A794-4DB8-A166-20D94725B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1050925"/>
            <a:ext cx="29432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C2E4494E-1002-408E-AACC-097E26BF02AC}"/>
              </a:ext>
            </a:extLst>
          </p:cNvPr>
          <p:cNvGraphicFramePr>
            <a:graphicFrameLocks noGrp="1"/>
          </p:cNvGraphicFramePr>
          <p:nvPr/>
        </p:nvGraphicFramePr>
        <p:xfrm>
          <a:off x="-52388" y="985838"/>
          <a:ext cx="5802313" cy="4052887"/>
        </p:xfrm>
        <a:graphic>
          <a:graphicData uri="http://schemas.openxmlformats.org/drawingml/2006/table">
            <a:tbl>
              <a:tblPr firstRow="1" bandRow="1">
                <a:tableStyleId>{5C22544A-7EE6-4342-B048-85BDC9FD1C3A}</a:tableStyleId>
              </a:tblPr>
              <a:tblGrid>
                <a:gridCol w="2069285">
                  <a:extLst>
                    <a:ext uri="{9D8B030D-6E8A-4147-A177-3AD203B41FA5}">
                      <a16:colId xmlns:a16="http://schemas.microsoft.com/office/drawing/2014/main" val="20000"/>
                    </a:ext>
                  </a:extLst>
                </a:gridCol>
                <a:gridCol w="1989081">
                  <a:extLst>
                    <a:ext uri="{9D8B030D-6E8A-4147-A177-3AD203B41FA5}">
                      <a16:colId xmlns:a16="http://schemas.microsoft.com/office/drawing/2014/main" val="20001"/>
                    </a:ext>
                  </a:extLst>
                </a:gridCol>
                <a:gridCol w="1743946">
                  <a:extLst>
                    <a:ext uri="{9D8B030D-6E8A-4147-A177-3AD203B41FA5}">
                      <a16:colId xmlns:a16="http://schemas.microsoft.com/office/drawing/2014/main" val="20002"/>
                    </a:ext>
                  </a:extLst>
                </a:gridCol>
              </a:tblGrid>
              <a:tr h="675257">
                <a:tc rowSpan="2">
                  <a:txBody>
                    <a:bodyPr/>
                    <a:lstStyle/>
                    <a:p>
                      <a:pPr algn="r"/>
                      <a:r>
                        <a:rPr lang="en-US" sz="1900" b="1" dirty="0">
                          <a:solidFill>
                            <a:schemeClr val="tx1"/>
                          </a:solidFill>
                        </a:rPr>
                        <a:t>2014 </a:t>
                      </a:r>
                      <a:br>
                        <a:rPr lang="en-US" sz="1900" b="1" dirty="0">
                          <a:solidFill>
                            <a:schemeClr val="tx1"/>
                          </a:solidFill>
                        </a:rPr>
                      </a:br>
                      <a:r>
                        <a:rPr lang="en-US" sz="1900" b="1" dirty="0">
                          <a:solidFill>
                            <a:schemeClr val="tx1"/>
                          </a:solidFill>
                        </a:rPr>
                        <a:t>Fortune 500 list</a:t>
                      </a:r>
                    </a:p>
                  </a:txBody>
                  <a:tcPr marL="91434" marR="91434" marT="45716" marB="45716" anchor="ctr">
                    <a:lnR w="38100" cap="flat" cmpd="sng" algn="ctr">
                      <a:noFill/>
                      <a:prstDash val="solid"/>
                      <a:round/>
                      <a:headEnd type="none" w="med" len="med"/>
                      <a:tailEnd type="none" w="med" len="med"/>
                    </a:lnR>
                    <a:solidFill>
                      <a:schemeClr val="bg1"/>
                    </a:solidFill>
                  </a:tcPr>
                </a:tc>
                <a:tc>
                  <a:txBody>
                    <a:bodyPr/>
                    <a:lstStyle/>
                    <a:p>
                      <a:pPr algn="ctr"/>
                      <a:r>
                        <a:rPr lang="en-US" sz="3800" b="1" dirty="0">
                          <a:solidFill>
                            <a:schemeClr val="bg1"/>
                          </a:solidFill>
                        </a:rPr>
                        <a:t>#232</a:t>
                      </a: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8002E"/>
                    </a:solidFill>
                  </a:tcPr>
                </a:tc>
                <a:tc>
                  <a:txBody>
                    <a:bodyPr/>
                    <a:lstStyle/>
                    <a:p>
                      <a:pPr algn="l"/>
                      <a:r>
                        <a:rPr lang="en-US" sz="1600" b="0" dirty="0">
                          <a:solidFill>
                            <a:schemeClr val="tx1"/>
                          </a:solidFill>
                        </a:rPr>
                        <a:t>by revenue</a:t>
                      </a: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75257">
                <a:tc vMerge="1">
                  <a:txBody>
                    <a:bodyPr/>
                    <a:lstStyle/>
                    <a:p>
                      <a:pPr algn="r"/>
                      <a:endParaRPr lang="en-US" sz="2000" b="1" dirty="0">
                        <a:solidFill>
                          <a:schemeClr val="tx1"/>
                        </a:solidFill>
                      </a:endParaRPr>
                    </a:p>
                  </a:txBody>
                  <a:tcPr anchor="ctr">
                    <a:lnR w="38100" cap="flat" cmpd="sng" algn="ctr">
                      <a:noFill/>
                      <a:prstDash val="solid"/>
                      <a:round/>
                      <a:headEnd type="none" w="med" len="med"/>
                      <a:tailEnd type="none" w="med" len="med"/>
                    </a:lnR>
                    <a:solidFill>
                      <a:schemeClr val="bg1"/>
                    </a:solidFill>
                  </a:tcPr>
                </a:tc>
                <a:tc>
                  <a:txBody>
                    <a:bodyPr/>
                    <a:lstStyle/>
                    <a:p>
                      <a:pPr algn="ctr"/>
                      <a:r>
                        <a:rPr lang="en-US" sz="3800" b="1" dirty="0">
                          <a:solidFill>
                            <a:schemeClr val="bg1"/>
                          </a:solidFill>
                        </a:rPr>
                        <a:t>#26</a:t>
                      </a: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8002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by assets</a:t>
                      </a: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6602">
                <a:tc>
                  <a:txBody>
                    <a:bodyPr/>
                    <a:lstStyle/>
                    <a:p>
                      <a:pPr algn="r"/>
                      <a:r>
                        <a:rPr lang="en-US" sz="1900" b="1" dirty="0">
                          <a:solidFill>
                            <a:schemeClr val="tx1"/>
                          </a:solidFill>
                        </a:rPr>
                        <a:t>2014 </a:t>
                      </a:r>
                      <a:br>
                        <a:rPr lang="en-US" sz="1900" b="1" dirty="0">
                          <a:solidFill>
                            <a:schemeClr val="tx1"/>
                          </a:solidFill>
                        </a:rPr>
                      </a:br>
                      <a:r>
                        <a:rPr lang="en-US" sz="1900" b="1" dirty="0">
                          <a:solidFill>
                            <a:schemeClr val="tx1"/>
                          </a:solidFill>
                        </a:rPr>
                        <a:t>Barron’s 400 list</a:t>
                      </a:r>
                    </a:p>
                  </a:txBody>
                  <a:tcPr marL="91434" marR="91434" marT="45716" marB="45716" anchor="ctr">
                    <a:lnR w="38100" cap="flat" cmpd="sng" algn="ctr">
                      <a:noFill/>
                      <a:prstDash val="solid"/>
                      <a:round/>
                      <a:headEnd type="none" w="med" len="med"/>
                      <a:tailEnd type="none" w="med" len="med"/>
                    </a:lnR>
                    <a:solidFill>
                      <a:schemeClr val="bg1"/>
                    </a:solidFill>
                  </a:tcPr>
                </a:tc>
                <a:tc>
                  <a:txBody>
                    <a:bodyPr/>
                    <a:lstStyle/>
                    <a:p>
                      <a:pPr algn="ctr"/>
                      <a:r>
                        <a:rPr lang="en-US" sz="3800" b="1" dirty="0">
                          <a:solidFill>
                            <a:schemeClr val="bg1"/>
                          </a:solidFill>
                        </a:rPr>
                        <a:t>#214</a:t>
                      </a: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8002E"/>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600" b="0" dirty="0">
                          <a:solidFill>
                            <a:schemeClr val="tx1"/>
                          </a:solidFill>
                        </a:rPr>
                        <a:t>Based on the most revenue growth and cash returns</a:t>
                      </a:r>
                      <a:r>
                        <a:rPr lang="en-US" sz="1600" b="0" baseline="30000" dirty="0">
                          <a:solidFill>
                            <a:schemeClr val="tx1"/>
                          </a:solidFill>
                        </a:rPr>
                        <a:t>1</a:t>
                      </a: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5257">
                <a:tc>
                  <a:txBody>
                    <a:bodyPr/>
                    <a:lstStyle/>
                    <a:p>
                      <a:pPr algn="r"/>
                      <a:r>
                        <a:rPr lang="en-US" sz="1900" b="1" dirty="0">
                          <a:solidFill>
                            <a:schemeClr val="tx1"/>
                          </a:solidFill>
                        </a:rPr>
                        <a:t>Assets under management</a:t>
                      </a:r>
                    </a:p>
                  </a:txBody>
                  <a:tcPr marL="91434" marR="91434" marT="45716" marB="45716" anchor="ctr">
                    <a:lnR w="38100" cap="flat" cmpd="sng" algn="ctr">
                      <a:noFill/>
                      <a:prstDash val="solid"/>
                      <a:round/>
                      <a:headEnd type="none" w="med" len="med"/>
                      <a:tailEnd type="none" w="med" len="med"/>
                    </a:lnR>
                    <a:solidFill>
                      <a:schemeClr val="bg1"/>
                    </a:solidFill>
                  </a:tcPr>
                </a:tc>
                <a:tc>
                  <a:txBody>
                    <a:bodyPr/>
                    <a:lstStyle/>
                    <a:p>
                      <a:pPr algn="ctr"/>
                      <a:r>
                        <a:rPr lang="en-US" sz="3800" b="1" dirty="0">
                          <a:solidFill>
                            <a:schemeClr val="bg1"/>
                          </a:solidFill>
                        </a:rPr>
                        <a:t>$241</a:t>
                      </a:r>
                      <a:r>
                        <a:rPr lang="en-US" sz="1800" b="0" dirty="0">
                          <a:solidFill>
                            <a:schemeClr val="bg1"/>
                          </a:solidFill>
                        </a:rPr>
                        <a:t> billion</a:t>
                      </a: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F8C19"/>
                    </a:solidFill>
                  </a:tcPr>
                </a:tc>
                <a:tc>
                  <a:txBody>
                    <a:bodyPr/>
                    <a:lstStyle/>
                    <a:p>
                      <a:pPr algn="l"/>
                      <a:endParaRPr lang="en-US" sz="1600" b="0" dirty="0">
                        <a:solidFill>
                          <a:schemeClr val="tx1"/>
                        </a:solidFill>
                      </a:endParaRP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5257">
                <a:tc>
                  <a:txBody>
                    <a:bodyPr/>
                    <a:lstStyle/>
                    <a:p>
                      <a:pPr algn="r"/>
                      <a:r>
                        <a:rPr lang="en-US" sz="1900" b="1" dirty="0">
                          <a:solidFill>
                            <a:schemeClr val="tx1"/>
                          </a:solidFill>
                        </a:rPr>
                        <a:t>Total adjusted statutory</a:t>
                      </a:r>
                      <a:r>
                        <a:rPr lang="en-US" sz="1900" b="1" baseline="0" dirty="0">
                          <a:solidFill>
                            <a:schemeClr val="tx1"/>
                          </a:solidFill>
                        </a:rPr>
                        <a:t> </a:t>
                      </a:r>
                      <a:r>
                        <a:rPr lang="en-US" sz="1900" b="1" dirty="0">
                          <a:solidFill>
                            <a:schemeClr val="tx1"/>
                          </a:solidFill>
                        </a:rPr>
                        <a:t>capital</a:t>
                      </a:r>
                    </a:p>
                  </a:txBody>
                  <a:tcPr marL="91434" marR="91434" marT="45716" marB="45716" anchor="ctr">
                    <a:lnR w="38100" cap="flat" cmpd="sng" algn="ctr">
                      <a:noFill/>
                      <a:prstDash val="solid"/>
                      <a:round/>
                      <a:headEnd type="none" w="med" len="med"/>
                      <a:tailEnd type="none" w="med" len="med"/>
                    </a:lnR>
                    <a:solidFill>
                      <a:schemeClr val="bg1"/>
                    </a:solidFill>
                  </a:tcPr>
                </a:tc>
                <a:tc>
                  <a:txBody>
                    <a:bodyPr/>
                    <a:lstStyle/>
                    <a:p>
                      <a:pPr algn="ctr"/>
                      <a:r>
                        <a:rPr lang="en-US" sz="3800" b="1" dirty="0">
                          <a:solidFill>
                            <a:schemeClr val="bg1"/>
                          </a:solidFill>
                        </a:rPr>
                        <a:t>$9</a:t>
                      </a:r>
                      <a:r>
                        <a:rPr lang="en-US" sz="1800" b="0" dirty="0">
                          <a:solidFill>
                            <a:schemeClr val="bg1"/>
                          </a:solidFill>
                        </a:rPr>
                        <a:t> billion</a:t>
                      </a:r>
                      <a:r>
                        <a:rPr lang="en-US" sz="1800" b="0" baseline="30000" dirty="0">
                          <a:solidFill>
                            <a:schemeClr val="bg1"/>
                          </a:solidFill>
                        </a:rPr>
                        <a:t>2</a:t>
                      </a:r>
                      <a:endParaRPr lang="en-US" sz="1800" b="1" baseline="30000" dirty="0">
                        <a:solidFill>
                          <a:schemeClr val="bg1"/>
                        </a:solidFill>
                      </a:endParaRP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F8C19"/>
                    </a:solidFill>
                  </a:tcPr>
                </a:tc>
                <a:tc>
                  <a:txBody>
                    <a:bodyPr/>
                    <a:lstStyle/>
                    <a:p>
                      <a:pPr algn="l"/>
                      <a:endParaRPr lang="en-US" sz="1600" b="0" dirty="0">
                        <a:solidFill>
                          <a:schemeClr val="tx1"/>
                        </a:solidFill>
                      </a:endParaRP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5257">
                <a:tc>
                  <a:txBody>
                    <a:bodyPr/>
                    <a:lstStyle/>
                    <a:p>
                      <a:pPr algn="r"/>
                      <a:r>
                        <a:rPr lang="en-US" sz="1900" b="1" dirty="0">
                          <a:solidFill>
                            <a:schemeClr val="tx1"/>
                          </a:solidFill>
                        </a:rPr>
                        <a:t>Invested cash</a:t>
                      </a:r>
                    </a:p>
                  </a:txBody>
                  <a:tcPr marL="91434" marR="91434" marT="45716" marB="45716" anchor="ctr">
                    <a:lnR w="38100" cap="flat" cmpd="sng" algn="ctr">
                      <a:noFill/>
                      <a:prstDash val="solid"/>
                      <a:round/>
                      <a:headEnd type="none" w="med" len="med"/>
                      <a:tailEnd type="none" w="med" len="med"/>
                    </a:lnR>
                    <a:solidFill>
                      <a:schemeClr val="bg1"/>
                    </a:solidFill>
                  </a:tcPr>
                </a:tc>
                <a:tc>
                  <a:txBody>
                    <a:bodyPr/>
                    <a:lstStyle/>
                    <a:p>
                      <a:pPr algn="ctr"/>
                      <a:r>
                        <a:rPr lang="en-US" sz="3800" b="1" dirty="0">
                          <a:solidFill>
                            <a:schemeClr val="bg1"/>
                          </a:solidFill>
                        </a:rPr>
                        <a:t>$523</a:t>
                      </a:r>
                      <a:r>
                        <a:rPr lang="en-US" sz="1800" b="0" dirty="0">
                          <a:solidFill>
                            <a:schemeClr val="bg1"/>
                          </a:solidFill>
                        </a:rPr>
                        <a:t> million</a:t>
                      </a:r>
                      <a:r>
                        <a:rPr lang="en-US" sz="1800" b="0" baseline="30000" dirty="0">
                          <a:solidFill>
                            <a:schemeClr val="bg1"/>
                          </a:solidFill>
                        </a:rPr>
                        <a:t>3</a:t>
                      </a:r>
                      <a:endParaRPr lang="en-US" sz="1800" b="1" baseline="30000" dirty="0">
                        <a:solidFill>
                          <a:schemeClr val="bg1"/>
                        </a:solidFill>
                      </a:endParaRP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F8C19"/>
                    </a:solidFill>
                  </a:tcPr>
                </a:tc>
                <a:tc>
                  <a:txBody>
                    <a:bodyPr/>
                    <a:lstStyle/>
                    <a:p>
                      <a:pPr algn="l"/>
                      <a:r>
                        <a:rPr lang="en-US" sz="1600" b="0" dirty="0">
                          <a:solidFill>
                            <a:schemeClr val="tx1"/>
                          </a:solidFill>
                        </a:rPr>
                        <a:t>At the holding company</a:t>
                      </a:r>
                      <a:endParaRPr lang="en-US" sz="1600" b="0" baseline="30000" dirty="0">
                        <a:solidFill>
                          <a:schemeClr val="tx1"/>
                        </a:solidFill>
                      </a:endParaRPr>
                    </a:p>
                  </a:txBody>
                  <a:tcPr marL="91434" marR="91434" marT="45716" marB="4571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3" name="Title 2">
            <a:extLst>
              <a:ext uri="{FF2B5EF4-FFF2-40B4-BE49-F238E27FC236}">
                <a16:creationId xmlns:a16="http://schemas.microsoft.com/office/drawing/2014/main" id="{F70710FB-1759-4A07-94E0-F98AD02D9DBF}"/>
              </a:ext>
            </a:extLst>
          </p:cNvPr>
          <p:cNvSpPr>
            <a:spLocks noGrp="1"/>
          </p:cNvSpPr>
          <p:nvPr>
            <p:ph type="title"/>
          </p:nvPr>
        </p:nvSpPr>
        <p:spPr>
          <a:xfrm>
            <a:off x="320675" y="295275"/>
            <a:ext cx="8366125" cy="619125"/>
          </a:xfrm>
        </p:spPr>
        <p:txBody>
          <a:bodyPr/>
          <a:lstStyle/>
          <a:p>
            <a:pPr marL="974725" fontAlgn="auto">
              <a:spcAft>
                <a:spcPts val="0"/>
              </a:spcAft>
              <a:defRPr/>
            </a:pPr>
            <a:r>
              <a:rPr lang="en-US" dirty="0"/>
              <a:t>Lincoln National Corporation </a:t>
            </a:r>
            <a:br>
              <a:rPr lang="en-US" dirty="0"/>
            </a:br>
            <a:r>
              <a:rPr lang="en-US" sz="2000" b="0" dirty="0"/>
              <a:t>Quarter ending June 30, 2017</a:t>
            </a:r>
          </a:p>
        </p:txBody>
      </p:sp>
      <p:graphicFrame>
        <p:nvGraphicFramePr>
          <p:cNvPr id="9" name="Table 8">
            <a:extLst>
              <a:ext uri="{FF2B5EF4-FFF2-40B4-BE49-F238E27FC236}">
                <a16:creationId xmlns:a16="http://schemas.microsoft.com/office/drawing/2014/main" id="{54316AF5-855A-4972-8ECE-2D538B06E537}"/>
              </a:ext>
            </a:extLst>
          </p:cNvPr>
          <p:cNvGraphicFramePr>
            <a:graphicFrameLocks noGrp="1"/>
          </p:cNvGraphicFramePr>
          <p:nvPr/>
        </p:nvGraphicFramePr>
        <p:xfrm>
          <a:off x="-52388" y="985838"/>
          <a:ext cx="5802313" cy="2027237"/>
        </p:xfrm>
        <a:graphic>
          <a:graphicData uri="http://schemas.openxmlformats.org/drawingml/2006/table">
            <a:tbl>
              <a:tblPr firstRow="1" bandRow="1">
                <a:tableStyleId>{5C22544A-7EE6-4342-B048-85BDC9FD1C3A}</a:tableStyleId>
              </a:tblPr>
              <a:tblGrid>
                <a:gridCol w="2069285">
                  <a:extLst>
                    <a:ext uri="{9D8B030D-6E8A-4147-A177-3AD203B41FA5}">
                      <a16:colId xmlns:a16="http://schemas.microsoft.com/office/drawing/2014/main" val="20000"/>
                    </a:ext>
                  </a:extLst>
                </a:gridCol>
                <a:gridCol w="1989081">
                  <a:extLst>
                    <a:ext uri="{9D8B030D-6E8A-4147-A177-3AD203B41FA5}">
                      <a16:colId xmlns:a16="http://schemas.microsoft.com/office/drawing/2014/main" val="20001"/>
                    </a:ext>
                  </a:extLst>
                </a:gridCol>
                <a:gridCol w="1743946">
                  <a:extLst>
                    <a:ext uri="{9D8B030D-6E8A-4147-A177-3AD203B41FA5}">
                      <a16:colId xmlns:a16="http://schemas.microsoft.com/office/drawing/2014/main" val="20002"/>
                    </a:ext>
                  </a:extLst>
                </a:gridCol>
              </a:tblGrid>
              <a:tr h="675297">
                <a:tc rowSpan="2">
                  <a:txBody>
                    <a:bodyPr/>
                    <a:lstStyle/>
                    <a:p>
                      <a:pPr algn="r"/>
                      <a:r>
                        <a:rPr lang="en-US" sz="1900" b="1" dirty="0">
                          <a:solidFill>
                            <a:schemeClr val="tx1"/>
                          </a:solidFill>
                        </a:rPr>
                        <a:t>2017 </a:t>
                      </a:r>
                      <a:br>
                        <a:rPr lang="en-US" sz="1900" b="1" dirty="0">
                          <a:solidFill>
                            <a:schemeClr val="tx1"/>
                          </a:solidFill>
                        </a:rPr>
                      </a:br>
                      <a:r>
                        <a:rPr lang="en-US" sz="1900" b="1" dirty="0">
                          <a:solidFill>
                            <a:schemeClr val="tx1"/>
                          </a:solidFill>
                        </a:rPr>
                        <a:t>Fortune 500 </a:t>
                      </a:r>
                      <a:br>
                        <a:rPr lang="en-US" sz="1900" b="1" dirty="0">
                          <a:solidFill>
                            <a:schemeClr val="tx1"/>
                          </a:solidFill>
                        </a:rPr>
                      </a:br>
                      <a:r>
                        <a:rPr lang="en-US" sz="1900" b="1" dirty="0">
                          <a:solidFill>
                            <a:schemeClr val="tx1"/>
                          </a:solidFill>
                        </a:rPr>
                        <a:t>list</a:t>
                      </a:r>
                    </a:p>
                  </a:txBody>
                  <a:tcPr marL="91434" marR="91434" marT="45719" marB="45719" anchor="ctr">
                    <a:lnR w="38100" cap="flat" cmpd="sng" algn="ctr">
                      <a:noFill/>
                      <a:prstDash val="solid"/>
                      <a:round/>
                      <a:headEnd type="none" w="med" len="med"/>
                      <a:tailEnd type="none" w="med" len="med"/>
                    </a:lnR>
                    <a:solidFill>
                      <a:schemeClr val="bg1"/>
                    </a:solidFill>
                  </a:tcPr>
                </a:tc>
                <a:tc>
                  <a:txBody>
                    <a:bodyPr/>
                    <a:lstStyle/>
                    <a:p>
                      <a:pPr algn="ctr"/>
                      <a:r>
                        <a:rPr lang="en-US" sz="3800" b="1" dirty="0">
                          <a:solidFill>
                            <a:schemeClr val="bg1"/>
                          </a:solidFill>
                        </a:rPr>
                        <a:t>#207</a:t>
                      </a:r>
                    </a:p>
                  </a:txBody>
                  <a:tcPr marL="91434" marR="91434" marT="45719" marB="45719"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8002E"/>
                    </a:solidFill>
                  </a:tcPr>
                </a:tc>
                <a:tc>
                  <a:txBody>
                    <a:bodyPr/>
                    <a:lstStyle/>
                    <a:p>
                      <a:pPr algn="l"/>
                      <a:r>
                        <a:rPr lang="en-US" sz="1600" b="0" dirty="0">
                          <a:solidFill>
                            <a:schemeClr val="tx1"/>
                          </a:solidFill>
                        </a:rPr>
                        <a:t>by revenue</a:t>
                      </a:r>
                    </a:p>
                  </a:txBody>
                  <a:tcPr marL="91434" marR="91434" marT="45719" marB="45719"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75297">
                <a:tc vMerge="1">
                  <a:txBody>
                    <a:bodyPr/>
                    <a:lstStyle/>
                    <a:p>
                      <a:pPr algn="r"/>
                      <a:endParaRPr lang="en-US" sz="2000" b="1" dirty="0">
                        <a:solidFill>
                          <a:schemeClr val="tx1"/>
                        </a:solidFill>
                      </a:endParaRPr>
                    </a:p>
                  </a:txBody>
                  <a:tcPr anchor="ctr">
                    <a:lnR w="38100" cap="flat" cmpd="sng" algn="ctr">
                      <a:noFill/>
                      <a:prstDash val="solid"/>
                      <a:round/>
                      <a:headEnd type="none" w="med" len="med"/>
                      <a:tailEnd type="none" w="med" len="med"/>
                    </a:lnR>
                    <a:solidFill>
                      <a:schemeClr val="bg1"/>
                    </a:solidFill>
                  </a:tcPr>
                </a:tc>
                <a:tc>
                  <a:txBody>
                    <a:bodyPr/>
                    <a:lstStyle/>
                    <a:p>
                      <a:pPr algn="ctr"/>
                      <a:r>
                        <a:rPr lang="en-US" sz="3800" b="1" dirty="0">
                          <a:solidFill>
                            <a:schemeClr val="bg1"/>
                          </a:solidFill>
                        </a:rPr>
                        <a:t>#24</a:t>
                      </a:r>
                    </a:p>
                  </a:txBody>
                  <a:tcPr marL="91434" marR="91434" marT="45719" marB="45719"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8002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by assets</a:t>
                      </a:r>
                    </a:p>
                  </a:txBody>
                  <a:tcPr marL="91434" marR="91434" marT="45719" marB="45719"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6642">
                <a:tc>
                  <a:txBody>
                    <a:bodyPr/>
                    <a:lstStyle/>
                    <a:p>
                      <a:pPr algn="r"/>
                      <a:r>
                        <a:rPr lang="en-US" sz="1900" b="1" dirty="0">
                          <a:solidFill>
                            <a:schemeClr val="tx1"/>
                          </a:solidFill>
                        </a:rPr>
                        <a:t>2016 </a:t>
                      </a:r>
                      <a:br>
                        <a:rPr lang="en-US" sz="1900" b="1" dirty="0">
                          <a:solidFill>
                            <a:schemeClr val="tx1"/>
                          </a:solidFill>
                        </a:rPr>
                      </a:br>
                      <a:r>
                        <a:rPr lang="en-US" sz="1900" b="1" dirty="0">
                          <a:solidFill>
                            <a:schemeClr val="tx1"/>
                          </a:solidFill>
                        </a:rPr>
                        <a:t>Barron’s 500 list</a:t>
                      </a:r>
                    </a:p>
                  </a:txBody>
                  <a:tcPr marL="91434" marR="91434" marT="45719" marB="45719" anchor="ctr">
                    <a:lnR w="38100" cap="flat" cmpd="sng" algn="ctr">
                      <a:noFill/>
                      <a:prstDash val="solid"/>
                      <a:round/>
                      <a:headEnd type="none" w="med" len="med"/>
                      <a:tailEnd type="none" w="med" len="med"/>
                    </a:lnR>
                    <a:solidFill>
                      <a:schemeClr val="bg1"/>
                    </a:solidFill>
                  </a:tcPr>
                </a:tc>
                <a:tc>
                  <a:txBody>
                    <a:bodyPr/>
                    <a:lstStyle/>
                    <a:p>
                      <a:pPr algn="ctr"/>
                      <a:r>
                        <a:rPr lang="en-US" sz="3800" b="1" dirty="0">
                          <a:solidFill>
                            <a:schemeClr val="bg1"/>
                          </a:solidFill>
                        </a:rPr>
                        <a:t>#337</a:t>
                      </a:r>
                    </a:p>
                  </a:txBody>
                  <a:tcPr marL="91434" marR="91434" marT="45719" marB="45719"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8002E"/>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600" b="0" dirty="0">
                          <a:solidFill>
                            <a:schemeClr val="tx1"/>
                          </a:solidFill>
                        </a:rPr>
                        <a:t>Based on the most revenue growth and cash returns</a:t>
                      </a:r>
                      <a:r>
                        <a:rPr lang="en-US" sz="1600" b="0" baseline="30000" dirty="0">
                          <a:solidFill>
                            <a:schemeClr val="tx1"/>
                          </a:solidFill>
                        </a:rPr>
                        <a:t>1</a:t>
                      </a:r>
                    </a:p>
                  </a:txBody>
                  <a:tcPr marL="91434" marR="91434" marT="45719" marB="45719"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9" name="Rectangle 18">
            <a:extLst>
              <a:ext uri="{FF2B5EF4-FFF2-40B4-BE49-F238E27FC236}">
                <a16:creationId xmlns:a16="http://schemas.microsoft.com/office/drawing/2014/main" id="{F2AD071E-D4D6-45F3-91F9-DE785365D486}"/>
              </a:ext>
            </a:extLst>
          </p:cNvPr>
          <p:cNvSpPr/>
          <p:nvPr/>
        </p:nvSpPr>
        <p:spPr>
          <a:xfrm>
            <a:off x="204788" y="5033963"/>
            <a:ext cx="8734425" cy="862012"/>
          </a:xfrm>
          <a:prstGeom prst="rect">
            <a:avLst/>
          </a:prstGeom>
        </p:spPr>
        <p:txBody>
          <a:bodyPr anchor="b">
            <a:spAutoFit/>
          </a:bodyPr>
          <a:lstStyle/>
          <a:p>
            <a:pPr marL="114300" indent="-114300" fontAlgn="auto">
              <a:spcBef>
                <a:spcPts val="0"/>
              </a:spcBef>
              <a:spcAft>
                <a:spcPts val="0"/>
              </a:spcAft>
              <a:defRPr/>
            </a:pPr>
            <a:r>
              <a:rPr lang="en-US" sz="1000" dirty="0">
                <a:solidFill>
                  <a:schemeClr val="tx1">
                    <a:lumMod val="65000"/>
                    <a:lumOff val="35000"/>
                  </a:schemeClr>
                </a:solidFill>
                <a:latin typeface="+mj-lt"/>
                <a:cs typeface="+mn-cs"/>
              </a:rPr>
              <a:t>1	Based on median three-year cash flow return on investment (ROI), 2016 sales growth, and adjusted for divestitures.</a:t>
            </a:r>
          </a:p>
          <a:p>
            <a:pPr marL="114300" indent="-114300" fontAlgn="auto">
              <a:spcBef>
                <a:spcPts val="0"/>
              </a:spcBef>
              <a:spcAft>
                <a:spcPts val="0"/>
              </a:spcAft>
              <a:defRPr/>
            </a:pPr>
            <a:r>
              <a:rPr lang="en-US" sz="1000" dirty="0">
                <a:solidFill>
                  <a:schemeClr val="tx1">
                    <a:lumMod val="65000"/>
                    <a:lumOff val="35000"/>
                  </a:schemeClr>
                </a:solidFill>
                <a:latin typeface="+mj-lt"/>
                <a:cs typeface="+mn-cs"/>
              </a:rPr>
              <a:t>2	Represents statutory results of Lincoln National Life Insurance Company, Lincoln Life &amp; Annuity of New York, and First Penn-Pacific Life Insurance Company. </a:t>
            </a:r>
            <a:br>
              <a:rPr lang="en-US" sz="1000" dirty="0">
                <a:solidFill>
                  <a:schemeClr val="tx1">
                    <a:lumMod val="65000"/>
                    <a:lumOff val="35000"/>
                  </a:schemeClr>
                </a:solidFill>
                <a:latin typeface="+mj-lt"/>
                <a:cs typeface="+mn-cs"/>
              </a:rPr>
            </a:br>
            <a:r>
              <a:rPr lang="en-US" sz="1000" dirty="0">
                <a:solidFill>
                  <a:schemeClr val="tx1">
                    <a:lumMod val="65000"/>
                    <a:lumOff val="35000"/>
                  </a:schemeClr>
                </a:solidFill>
                <a:latin typeface="+mj-lt"/>
                <a:cs typeface="+mn-cs"/>
              </a:rPr>
              <a:t>Results are estimated.</a:t>
            </a:r>
          </a:p>
          <a:p>
            <a:pPr marL="114300" indent="-114300" fontAlgn="auto">
              <a:spcBef>
                <a:spcPts val="0"/>
              </a:spcBef>
              <a:spcAft>
                <a:spcPts val="0"/>
              </a:spcAft>
              <a:defRPr/>
            </a:pPr>
            <a:r>
              <a:rPr lang="en-US" sz="1000" dirty="0">
                <a:solidFill>
                  <a:schemeClr val="tx1">
                    <a:lumMod val="65000"/>
                    <a:lumOff val="35000"/>
                  </a:schemeClr>
                </a:solidFill>
                <a:latin typeface="+mj-lt"/>
                <a:cs typeface="+mn-cs"/>
              </a:rPr>
              <a:t>3	Available liquidity consists of cash and invested cash, excluding cash held as collateral, and certain short-term investments that can be readily converted into cash, net of commercial paper outstanding.</a:t>
            </a:r>
          </a:p>
        </p:txBody>
      </p:sp>
      <p:pic>
        <p:nvPicPr>
          <p:cNvPr id="10295" name="Picture 6">
            <a:extLst>
              <a:ext uri="{FF2B5EF4-FFF2-40B4-BE49-F238E27FC236}">
                <a16:creationId xmlns:a16="http://schemas.microsoft.com/office/drawing/2014/main" id="{7BE4E6D5-3300-4E08-9F55-A3B525827C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675" y="193675"/>
            <a:ext cx="84613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1859E-4BFE-4D40-BF96-13BF6BC5E56B}"/>
              </a:ext>
            </a:extLst>
          </p:cNvPr>
          <p:cNvSpPr>
            <a:spLocks noGrp="1"/>
          </p:cNvSpPr>
          <p:nvPr>
            <p:ph type="title"/>
          </p:nvPr>
        </p:nvSpPr>
        <p:spPr>
          <a:xfrm>
            <a:off x="320675" y="295275"/>
            <a:ext cx="8366125" cy="619125"/>
          </a:xfrm>
        </p:spPr>
        <p:txBody>
          <a:bodyPr>
            <a:noAutofit/>
          </a:bodyPr>
          <a:lstStyle/>
          <a:p>
            <a:pPr marL="976313" fontAlgn="auto">
              <a:spcAft>
                <a:spcPts val="0"/>
              </a:spcAft>
              <a:defRPr/>
            </a:pPr>
            <a:r>
              <a:rPr lang="en-US" dirty="0"/>
              <a:t>Financial Strength Ratings </a:t>
            </a:r>
            <a:br>
              <a:rPr lang="en-US" dirty="0"/>
            </a:br>
            <a:r>
              <a:rPr lang="en-US" sz="2000" b="0" dirty="0"/>
              <a:t>through August 2, 2017</a:t>
            </a:r>
          </a:p>
        </p:txBody>
      </p:sp>
      <p:sp>
        <p:nvSpPr>
          <p:cNvPr id="12" name="Rectangle 11">
            <a:extLst>
              <a:ext uri="{FF2B5EF4-FFF2-40B4-BE49-F238E27FC236}">
                <a16:creationId xmlns:a16="http://schemas.microsoft.com/office/drawing/2014/main" id="{C435CD87-55D6-4244-86D1-BBD7223D770E}"/>
              </a:ext>
            </a:extLst>
          </p:cNvPr>
          <p:cNvSpPr/>
          <p:nvPr/>
        </p:nvSpPr>
        <p:spPr>
          <a:xfrm>
            <a:off x="241300" y="5340350"/>
            <a:ext cx="8610600" cy="554038"/>
          </a:xfrm>
          <a:prstGeom prst="rect">
            <a:avLst/>
          </a:prstGeom>
        </p:spPr>
        <p:txBody>
          <a:bodyPr anchor="b">
            <a:spAutoFit/>
          </a:bodyPr>
          <a:lstStyle/>
          <a:p>
            <a:pPr fontAlgn="auto">
              <a:spcBef>
                <a:spcPts val="0"/>
              </a:spcBef>
              <a:spcAft>
                <a:spcPts val="0"/>
              </a:spcAft>
              <a:defRPr/>
            </a:pPr>
            <a:r>
              <a:rPr lang="en-US" sz="1000" dirty="0">
                <a:solidFill>
                  <a:schemeClr val="tx1">
                    <a:lumMod val="65000"/>
                    <a:lumOff val="35000"/>
                  </a:schemeClr>
                </a:solidFill>
                <a:latin typeface="+mj-lt"/>
                <a:cs typeface="+mn-cs"/>
              </a:rPr>
              <a:t>These ratings apply only to the claims-paying ability as of August 2, 2017. All ratings are subject to revision or withdrawal at any time by the rating agencies. The ratings are not recommendations to buy, sell or hold our securities. For more information on ratings, including rating agency outlooks, see </a:t>
            </a:r>
            <a:r>
              <a:rPr lang="en-US" sz="1000" dirty="0" err="1">
                <a:solidFill>
                  <a:schemeClr val="tx1">
                    <a:lumMod val="65000"/>
                    <a:lumOff val="35000"/>
                  </a:schemeClr>
                </a:solidFill>
                <a:latin typeface="+mj-lt"/>
                <a:cs typeface="+mn-cs"/>
              </a:rPr>
              <a:t>LincolnFinancial.com</a:t>
            </a:r>
            <a:r>
              <a:rPr lang="en-US" sz="1000" dirty="0">
                <a:solidFill>
                  <a:schemeClr val="tx1">
                    <a:lumMod val="65000"/>
                    <a:lumOff val="35000"/>
                  </a:schemeClr>
                </a:solidFill>
                <a:latin typeface="+mj-lt"/>
                <a:cs typeface="+mn-cs"/>
              </a:rPr>
              <a:t>/investor.</a:t>
            </a:r>
          </a:p>
        </p:txBody>
      </p:sp>
      <p:graphicFrame>
        <p:nvGraphicFramePr>
          <p:cNvPr id="2" name="Table 1">
            <a:extLst>
              <a:ext uri="{FF2B5EF4-FFF2-40B4-BE49-F238E27FC236}">
                <a16:creationId xmlns:a16="http://schemas.microsoft.com/office/drawing/2014/main" id="{3727E707-29E8-4289-99A3-67511F0EF2D4}"/>
              </a:ext>
            </a:extLst>
          </p:cNvPr>
          <p:cNvGraphicFramePr>
            <a:graphicFrameLocks noGrp="1"/>
          </p:cNvGraphicFramePr>
          <p:nvPr/>
        </p:nvGraphicFramePr>
        <p:xfrm>
          <a:off x="320675" y="1204913"/>
          <a:ext cx="8502650" cy="4003675"/>
        </p:xfrm>
        <a:graphic>
          <a:graphicData uri="http://schemas.openxmlformats.org/drawingml/2006/table">
            <a:tbl>
              <a:tblPr firstRow="1" bandRow="1">
                <a:tableStyleId>{5C22544A-7EE6-4342-B048-85BDC9FD1C3A}</a:tableStyleId>
              </a:tblPr>
              <a:tblGrid>
                <a:gridCol w="1955155">
                  <a:extLst>
                    <a:ext uri="{9D8B030D-6E8A-4147-A177-3AD203B41FA5}">
                      <a16:colId xmlns:a16="http://schemas.microsoft.com/office/drawing/2014/main" val="20000"/>
                    </a:ext>
                  </a:extLst>
                </a:gridCol>
                <a:gridCol w="3273748">
                  <a:extLst>
                    <a:ext uri="{9D8B030D-6E8A-4147-A177-3AD203B41FA5}">
                      <a16:colId xmlns:a16="http://schemas.microsoft.com/office/drawing/2014/main" val="20001"/>
                    </a:ext>
                  </a:extLst>
                </a:gridCol>
                <a:gridCol w="3273748">
                  <a:extLst>
                    <a:ext uri="{9D8B030D-6E8A-4147-A177-3AD203B41FA5}">
                      <a16:colId xmlns:a16="http://schemas.microsoft.com/office/drawing/2014/main" val="20002"/>
                    </a:ext>
                  </a:extLst>
                </a:gridCol>
              </a:tblGrid>
              <a:tr h="767198">
                <a:tc>
                  <a:txBody>
                    <a:bodyPr/>
                    <a:lstStyle/>
                    <a:p>
                      <a:endParaRPr lang="en-US" sz="1800" dirty="0">
                        <a:latin typeface="+mj-lt"/>
                      </a:endParaRPr>
                    </a:p>
                  </a:txBody>
                  <a:tcPr marL="91426" marR="91426" marT="45721" marB="45721" anchor="ctr">
                    <a:solidFill>
                      <a:srgbClr val="FFFFFF"/>
                    </a:solidFill>
                  </a:tcPr>
                </a:tc>
                <a:tc>
                  <a:txBody>
                    <a:bodyPr/>
                    <a:lstStyle/>
                    <a:p>
                      <a:pPr algn="ctr"/>
                      <a:r>
                        <a:rPr lang="en-US" sz="1800" dirty="0">
                          <a:latin typeface="+mj-lt"/>
                        </a:rPr>
                        <a:t>The Lincoln National Life Insurance Company </a:t>
                      </a:r>
                    </a:p>
                  </a:txBody>
                  <a:tcPr marL="91426" marR="91426" marT="45721" marB="45721" anchor="ctr">
                    <a:solidFill>
                      <a:srgbClr val="98032E"/>
                    </a:solidFill>
                  </a:tcPr>
                </a:tc>
                <a:tc>
                  <a:txBody>
                    <a:bodyPr/>
                    <a:lstStyle/>
                    <a:p>
                      <a:pPr algn="ctr"/>
                      <a:r>
                        <a:rPr lang="en-US" sz="1800" dirty="0">
                          <a:latin typeface="+mj-lt"/>
                        </a:rPr>
                        <a:t>Lincoln Life &amp; Annuity </a:t>
                      </a:r>
                      <a:br>
                        <a:rPr lang="en-US" sz="1800" dirty="0">
                          <a:latin typeface="+mj-lt"/>
                        </a:rPr>
                      </a:br>
                      <a:r>
                        <a:rPr lang="en-US" sz="1800" dirty="0">
                          <a:latin typeface="+mj-lt"/>
                        </a:rPr>
                        <a:t>Company of New York</a:t>
                      </a:r>
                    </a:p>
                  </a:txBody>
                  <a:tcPr marL="91426" marR="91426" marT="45721" marB="45721" anchor="ctr">
                    <a:solidFill>
                      <a:srgbClr val="98032E"/>
                    </a:solidFill>
                  </a:tcPr>
                </a:tc>
                <a:extLst>
                  <a:ext uri="{0D108BD9-81ED-4DB2-BD59-A6C34878D82A}">
                    <a16:rowId xmlns:a16="http://schemas.microsoft.com/office/drawing/2014/main" val="10000"/>
                  </a:ext>
                </a:extLst>
              </a:tr>
              <a:tr h="809119">
                <a:tc>
                  <a:txBody>
                    <a:bodyPr/>
                    <a:lstStyle/>
                    <a:p>
                      <a:r>
                        <a:rPr lang="en-US" sz="1800" dirty="0">
                          <a:latin typeface="+mj-lt"/>
                        </a:rPr>
                        <a:t>A.M. Best</a:t>
                      </a:r>
                    </a:p>
                  </a:txBody>
                  <a:tcPr marL="91426" marR="91426" marT="45721" marB="45721"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3000" b="1" dirty="0">
                          <a:latin typeface="+mj-lt"/>
                        </a:rPr>
                        <a:t>A+ </a:t>
                      </a:r>
                      <a:br>
                        <a:rPr lang="en-US" sz="2200" b="0" dirty="0">
                          <a:latin typeface="+mj-lt"/>
                        </a:rPr>
                      </a:br>
                      <a:r>
                        <a:rPr lang="en-US" sz="1200" b="0" dirty="0">
                          <a:solidFill>
                            <a:schemeClr val="tx1">
                              <a:lumMod val="50000"/>
                              <a:lumOff val="50000"/>
                            </a:schemeClr>
                          </a:solidFill>
                          <a:latin typeface="+mj-lt"/>
                        </a:rPr>
                        <a:t>(2nd highest of 16)</a:t>
                      </a:r>
                    </a:p>
                  </a:txBody>
                  <a:tcPr marL="91426" marR="91426" marT="45721" marB="4572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3000" b="1" dirty="0">
                          <a:latin typeface="+mj-lt"/>
                        </a:rPr>
                        <a:t>A+ </a:t>
                      </a:r>
                      <a:br>
                        <a:rPr lang="en-US" sz="2200" b="0" dirty="0">
                          <a:latin typeface="+mj-lt"/>
                        </a:rPr>
                      </a:br>
                      <a:r>
                        <a:rPr lang="en-US" sz="1200" b="0" dirty="0">
                          <a:solidFill>
                            <a:schemeClr val="tx1">
                              <a:lumMod val="50000"/>
                              <a:lumOff val="50000"/>
                            </a:schemeClr>
                          </a:solidFill>
                          <a:latin typeface="+mj-lt"/>
                        </a:rPr>
                        <a:t>(2nd highest of 16)</a:t>
                      </a:r>
                    </a:p>
                  </a:txBody>
                  <a:tcPr marL="91426" marR="91426" marT="45721" marB="45721"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09119">
                <a:tc>
                  <a:txBody>
                    <a:bodyPr/>
                    <a:lstStyle/>
                    <a:p>
                      <a:r>
                        <a:rPr lang="en-US" sz="1800" dirty="0">
                          <a:latin typeface="+mj-lt"/>
                        </a:rPr>
                        <a:t>Standard &amp;</a:t>
                      </a:r>
                      <a:r>
                        <a:rPr lang="en-US" sz="1800" baseline="0" dirty="0">
                          <a:latin typeface="+mj-lt"/>
                        </a:rPr>
                        <a:t> </a:t>
                      </a:r>
                      <a:r>
                        <a:rPr lang="en-US" sz="1800" dirty="0">
                          <a:latin typeface="+mj-lt"/>
                        </a:rPr>
                        <a:t>Poor’s</a:t>
                      </a:r>
                    </a:p>
                  </a:txBody>
                  <a:tcPr marL="91426" marR="91426" marT="45721" marB="45721"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3000" b="1" dirty="0">
                          <a:latin typeface="+mj-lt"/>
                        </a:rPr>
                        <a:t>AA− </a:t>
                      </a:r>
                      <a:br>
                        <a:rPr lang="en-US" sz="2200" b="0" dirty="0">
                          <a:latin typeface="+mj-lt"/>
                        </a:rPr>
                      </a:br>
                      <a:r>
                        <a:rPr lang="en-US" sz="1200" b="0" dirty="0">
                          <a:solidFill>
                            <a:schemeClr val="tx1">
                              <a:lumMod val="50000"/>
                              <a:lumOff val="50000"/>
                            </a:schemeClr>
                          </a:solidFill>
                          <a:latin typeface="+mj-lt"/>
                        </a:rPr>
                        <a:t>(4th highest of 21)</a:t>
                      </a:r>
                    </a:p>
                  </a:txBody>
                  <a:tcPr marL="91426" marR="91426" marT="45721" marB="4572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3000" b="1" dirty="0">
                          <a:latin typeface="+mj-lt"/>
                        </a:rPr>
                        <a:t>AA− </a:t>
                      </a:r>
                      <a:br>
                        <a:rPr lang="en-US" sz="2200" b="0" dirty="0">
                          <a:latin typeface="+mj-lt"/>
                        </a:rPr>
                      </a:br>
                      <a:r>
                        <a:rPr lang="en-US" sz="1200" b="0" dirty="0">
                          <a:solidFill>
                            <a:schemeClr val="tx1">
                              <a:lumMod val="50000"/>
                              <a:lumOff val="50000"/>
                            </a:schemeClr>
                          </a:solidFill>
                          <a:latin typeface="+mj-lt"/>
                        </a:rPr>
                        <a:t>(4th highest </a:t>
                      </a:r>
                      <a:r>
                        <a:rPr lang="en-US" sz="1200" b="0">
                          <a:solidFill>
                            <a:schemeClr val="tx1">
                              <a:lumMod val="50000"/>
                              <a:lumOff val="50000"/>
                            </a:schemeClr>
                          </a:solidFill>
                          <a:latin typeface="+mj-lt"/>
                        </a:rPr>
                        <a:t>of 21)</a:t>
                      </a:r>
                      <a:endParaRPr lang="en-US" sz="1200" b="0" dirty="0">
                        <a:solidFill>
                          <a:schemeClr val="tx1">
                            <a:lumMod val="50000"/>
                            <a:lumOff val="50000"/>
                          </a:schemeClr>
                        </a:solidFill>
                        <a:latin typeface="+mj-lt"/>
                      </a:endParaRPr>
                    </a:p>
                  </a:txBody>
                  <a:tcPr marL="91426" marR="91426" marT="45721" marB="45721"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09119">
                <a:tc>
                  <a:txBody>
                    <a:bodyPr/>
                    <a:lstStyle/>
                    <a:p>
                      <a:r>
                        <a:rPr lang="en-US" sz="1800" dirty="0">
                          <a:latin typeface="+mj-lt"/>
                        </a:rPr>
                        <a:t>Moody’s</a:t>
                      </a:r>
                    </a:p>
                  </a:txBody>
                  <a:tcPr marL="91426" marR="91426" marT="45721" marB="45721"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3000" b="1" dirty="0">
                          <a:latin typeface="+mj-lt"/>
                        </a:rPr>
                        <a:t>A1 </a:t>
                      </a:r>
                      <a:br>
                        <a:rPr lang="en-US" sz="2200" b="0" dirty="0">
                          <a:latin typeface="+mj-lt"/>
                        </a:rPr>
                      </a:br>
                      <a:r>
                        <a:rPr lang="en-US" sz="1200" b="0" dirty="0">
                          <a:solidFill>
                            <a:schemeClr val="tx1">
                              <a:lumMod val="50000"/>
                              <a:lumOff val="50000"/>
                            </a:schemeClr>
                          </a:solidFill>
                          <a:latin typeface="+mj-lt"/>
                        </a:rPr>
                        <a:t>(5th highest of 21)</a:t>
                      </a:r>
                    </a:p>
                  </a:txBody>
                  <a:tcPr marL="91426" marR="91426" marT="45721" marB="4572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1" dirty="0">
                          <a:latin typeface="+mj-lt"/>
                        </a:rPr>
                        <a:t>A1 </a:t>
                      </a:r>
                      <a:br>
                        <a:rPr lang="en-US" sz="2200" b="0" dirty="0">
                          <a:latin typeface="+mj-lt"/>
                        </a:rPr>
                      </a:br>
                      <a:r>
                        <a:rPr lang="en-US" sz="1200" b="0" dirty="0">
                          <a:solidFill>
                            <a:schemeClr val="tx1">
                              <a:lumMod val="50000"/>
                              <a:lumOff val="50000"/>
                            </a:schemeClr>
                          </a:solidFill>
                          <a:latin typeface="+mj-lt"/>
                        </a:rPr>
                        <a:t>(5th highest of 21)</a:t>
                      </a:r>
                    </a:p>
                  </a:txBody>
                  <a:tcPr marL="91426" marR="91426" marT="45721" marB="45721"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09119">
                <a:tc>
                  <a:txBody>
                    <a:bodyPr/>
                    <a:lstStyle/>
                    <a:p>
                      <a:r>
                        <a:rPr lang="en-US" sz="1800" dirty="0">
                          <a:latin typeface="+mj-lt"/>
                        </a:rPr>
                        <a:t>Fitch A+</a:t>
                      </a:r>
                    </a:p>
                  </a:txBody>
                  <a:tcPr marL="91426" marR="91426" marT="45721" marB="45721"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solidFill>
                  </a:tcPr>
                </a:tc>
                <a:tc>
                  <a:txBody>
                    <a:bodyPr/>
                    <a:lstStyle/>
                    <a:p>
                      <a:pPr algn="ctr"/>
                      <a:r>
                        <a:rPr lang="en-US" sz="3000" b="1" dirty="0">
                          <a:latin typeface="+mj-lt"/>
                        </a:rPr>
                        <a:t>A+</a:t>
                      </a:r>
                      <a:r>
                        <a:rPr lang="en-US" sz="2200" b="1" dirty="0">
                          <a:latin typeface="+mj-lt"/>
                        </a:rPr>
                        <a:t>  </a:t>
                      </a:r>
                      <a:br>
                        <a:rPr lang="en-US" sz="2200" b="0" dirty="0">
                          <a:latin typeface="+mj-lt"/>
                        </a:rPr>
                      </a:br>
                      <a:r>
                        <a:rPr lang="en-US" sz="1200" b="0" dirty="0">
                          <a:solidFill>
                            <a:schemeClr val="tx1">
                              <a:lumMod val="50000"/>
                              <a:lumOff val="50000"/>
                            </a:schemeClr>
                          </a:solidFill>
                          <a:latin typeface="+mj-lt"/>
                        </a:rPr>
                        <a:t>(5th highest of 19)</a:t>
                      </a:r>
                    </a:p>
                  </a:txBody>
                  <a:tcPr marL="91426" marR="91426" marT="45721" marB="4572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1" dirty="0">
                          <a:latin typeface="+mj-lt"/>
                        </a:rPr>
                        <a:t>A+ </a:t>
                      </a:r>
                      <a:br>
                        <a:rPr lang="en-US" sz="2200" b="0" dirty="0">
                          <a:latin typeface="+mj-lt"/>
                        </a:rPr>
                      </a:br>
                      <a:r>
                        <a:rPr lang="en-US" sz="1200" b="0" dirty="0">
                          <a:solidFill>
                            <a:schemeClr val="tx1">
                              <a:lumMod val="50000"/>
                              <a:lumOff val="50000"/>
                            </a:schemeClr>
                          </a:solidFill>
                          <a:latin typeface="+mj-lt"/>
                        </a:rPr>
                        <a:t>(5th highest of 19)</a:t>
                      </a:r>
                    </a:p>
                  </a:txBody>
                  <a:tcPr marL="91426" marR="91426" marT="45721" marB="45721"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1A9B32FB-9D3D-498E-B7A2-8B29AAC30BD0}"/>
              </a:ext>
            </a:extLst>
          </p:cNvPr>
          <p:cNvSpPr/>
          <p:nvPr/>
        </p:nvSpPr>
        <p:spPr>
          <a:xfrm>
            <a:off x="384175" y="211138"/>
            <a:ext cx="736600" cy="801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97" name="Picture 5">
            <a:extLst>
              <a:ext uri="{FF2B5EF4-FFF2-40B4-BE49-F238E27FC236}">
                <a16:creationId xmlns:a16="http://schemas.microsoft.com/office/drawing/2014/main" id="{C03D1F25-B94E-4CF7-A189-7C63E720D3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193675"/>
            <a:ext cx="84613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A0621A85-8ACB-467F-A7FB-8293E0038CDA}"/>
              </a:ext>
            </a:extLst>
          </p:cNvPr>
          <p:cNvGraphicFramePr>
            <a:graphicFrameLocks noGrp="1"/>
          </p:cNvGraphicFramePr>
          <p:nvPr/>
        </p:nvGraphicFramePr>
        <p:xfrm>
          <a:off x="388938" y="1446213"/>
          <a:ext cx="8297862" cy="2620962"/>
        </p:xfrm>
        <a:graphic>
          <a:graphicData uri="http://schemas.openxmlformats.org/drawingml/2006/table">
            <a:tbl>
              <a:tblPr firstRow="1" bandRow="1">
                <a:tableStyleId>{5C22544A-7EE6-4342-B048-85BDC9FD1C3A}</a:tableStyleId>
              </a:tblPr>
              <a:tblGrid>
                <a:gridCol w="2765954">
                  <a:extLst>
                    <a:ext uri="{9D8B030D-6E8A-4147-A177-3AD203B41FA5}">
                      <a16:colId xmlns:a16="http://schemas.microsoft.com/office/drawing/2014/main" val="20000"/>
                    </a:ext>
                  </a:extLst>
                </a:gridCol>
                <a:gridCol w="2765954">
                  <a:extLst>
                    <a:ext uri="{9D8B030D-6E8A-4147-A177-3AD203B41FA5}">
                      <a16:colId xmlns:a16="http://schemas.microsoft.com/office/drawing/2014/main" val="20001"/>
                    </a:ext>
                  </a:extLst>
                </a:gridCol>
                <a:gridCol w="2765954">
                  <a:extLst>
                    <a:ext uri="{9D8B030D-6E8A-4147-A177-3AD203B41FA5}">
                      <a16:colId xmlns:a16="http://schemas.microsoft.com/office/drawing/2014/main" val="20002"/>
                    </a:ext>
                  </a:extLst>
                </a:gridCol>
              </a:tblGrid>
              <a:tr h="365716">
                <a:tc>
                  <a:txBody>
                    <a:bodyPr/>
                    <a:lstStyle/>
                    <a:p>
                      <a:pPr algn="ctr"/>
                      <a:r>
                        <a:rPr lang="en-US" sz="2400" b="0" dirty="0">
                          <a:solidFill>
                            <a:srgbClr val="675144"/>
                          </a:solidFill>
                        </a:rPr>
                        <a:t>Internal retention</a:t>
                      </a:r>
                      <a:endParaRPr lang="en-US" sz="2400" b="0" baseline="30000" dirty="0">
                        <a:solidFill>
                          <a:srgbClr val="675144"/>
                        </a:solidFill>
                      </a:endParaRPr>
                    </a:p>
                  </a:txBody>
                  <a:tcPr marL="0" marR="0" marT="0" marB="0" anchor="b">
                    <a:solidFill>
                      <a:schemeClr val="bg1"/>
                    </a:solidFill>
                  </a:tcPr>
                </a:tc>
                <a:tc>
                  <a:txBody>
                    <a:bodyPr/>
                    <a:lstStyle/>
                    <a:p>
                      <a:pPr algn="ctr"/>
                      <a:r>
                        <a:rPr lang="en-US" sz="2400" b="0" dirty="0">
                          <a:solidFill>
                            <a:srgbClr val="A7002A"/>
                          </a:solidFill>
                        </a:rPr>
                        <a:t>Autobind</a:t>
                      </a:r>
                      <a:r>
                        <a:rPr lang="en-US" sz="2400" b="0" baseline="30000" dirty="0">
                          <a:solidFill>
                            <a:srgbClr val="A7002A"/>
                          </a:solidFill>
                        </a:rPr>
                        <a:t>1</a:t>
                      </a:r>
                    </a:p>
                  </a:txBody>
                  <a:tcPr marL="0" marR="0" marT="0" marB="0" anchor="b">
                    <a:solidFill>
                      <a:schemeClr val="bg1"/>
                    </a:solidFill>
                  </a:tcPr>
                </a:tc>
                <a:tc>
                  <a:txBody>
                    <a:bodyPr/>
                    <a:lstStyle/>
                    <a:p>
                      <a:pPr algn="ctr"/>
                      <a:r>
                        <a:rPr lang="en-US" sz="2400" b="0" dirty="0">
                          <a:solidFill>
                            <a:srgbClr val="ED8700"/>
                          </a:solidFill>
                        </a:rPr>
                        <a:t>Jumbo</a:t>
                      </a:r>
                    </a:p>
                  </a:txBody>
                  <a:tcPr marL="0" marR="0" marT="0" marB="0" anchor="b">
                    <a:solidFill>
                      <a:schemeClr val="bg1"/>
                    </a:solidFill>
                  </a:tcPr>
                </a:tc>
                <a:extLst>
                  <a:ext uri="{0D108BD9-81ED-4DB2-BD59-A6C34878D82A}">
                    <a16:rowId xmlns:a16="http://schemas.microsoft.com/office/drawing/2014/main" val="10000"/>
                  </a:ext>
                </a:extLst>
              </a:tr>
              <a:tr h="1158099">
                <a:tc>
                  <a:txBody>
                    <a:bodyPr/>
                    <a:lstStyle/>
                    <a:p>
                      <a:pPr algn="ctr"/>
                      <a:r>
                        <a:rPr lang="en-US" sz="7600" b="1" dirty="0">
                          <a:solidFill>
                            <a:srgbClr val="675144"/>
                          </a:solidFill>
                        </a:rPr>
                        <a:t>$10M</a:t>
                      </a:r>
                    </a:p>
                  </a:txBody>
                  <a:tcPr marL="0" marR="0" marT="0" marB="0">
                    <a:solidFill>
                      <a:schemeClr val="bg1"/>
                    </a:solidFill>
                  </a:tcPr>
                </a:tc>
                <a:tc>
                  <a:txBody>
                    <a:bodyPr/>
                    <a:lstStyle/>
                    <a:p>
                      <a:pPr algn="ctr"/>
                      <a:r>
                        <a:rPr lang="en-US" sz="7600" b="1" dirty="0">
                          <a:solidFill>
                            <a:srgbClr val="A7002A"/>
                          </a:solidFill>
                        </a:rPr>
                        <a:t>$60M</a:t>
                      </a:r>
                    </a:p>
                  </a:txBody>
                  <a:tcPr marL="0" marR="0" marT="0" marB="0">
                    <a:solidFill>
                      <a:schemeClr val="bg1"/>
                    </a:solidFill>
                  </a:tcPr>
                </a:tc>
                <a:tc>
                  <a:txBody>
                    <a:bodyPr/>
                    <a:lstStyle/>
                    <a:p>
                      <a:pPr algn="ctr"/>
                      <a:r>
                        <a:rPr lang="en-US" sz="7600" b="1" dirty="0">
                          <a:solidFill>
                            <a:srgbClr val="ED8700"/>
                          </a:solidFill>
                        </a:rPr>
                        <a:t>$65M</a:t>
                      </a:r>
                    </a:p>
                  </a:txBody>
                  <a:tcPr marL="0" marR="0" marT="0" marB="0">
                    <a:solidFill>
                      <a:schemeClr val="bg1"/>
                    </a:solidFill>
                  </a:tcPr>
                </a:tc>
                <a:extLst>
                  <a:ext uri="{0D108BD9-81ED-4DB2-BD59-A6C34878D82A}">
                    <a16:rowId xmlns:a16="http://schemas.microsoft.com/office/drawing/2014/main" val="10001"/>
                  </a:ext>
                </a:extLst>
              </a:tr>
              <a:tr h="274287">
                <a:tc>
                  <a:txBody>
                    <a:bodyPr/>
                    <a:lstStyle/>
                    <a:p>
                      <a:pPr algn="ctr"/>
                      <a:r>
                        <a:rPr lang="en-US" sz="1800" b="0" i="1" dirty="0">
                          <a:solidFill>
                            <a:srgbClr val="675144"/>
                          </a:solidFill>
                        </a:rPr>
                        <a:t>$20M</a:t>
                      </a:r>
                      <a:r>
                        <a:rPr lang="en-US" sz="1800" b="0" i="1" baseline="0" dirty="0">
                          <a:solidFill>
                            <a:srgbClr val="675144"/>
                          </a:solidFill>
                        </a:rPr>
                        <a:t> for permanent</a:t>
                      </a:r>
                      <a:endParaRPr lang="en-US" sz="1800" b="0" i="1" dirty="0">
                        <a:solidFill>
                          <a:srgbClr val="675144"/>
                        </a:solidFill>
                      </a:endParaRPr>
                    </a:p>
                  </a:txBody>
                  <a:tcPr marL="0" marR="0" marT="0" marB="0">
                    <a:solidFill>
                      <a:schemeClr val="bg1"/>
                    </a:solidFill>
                  </a:tcPr>
                </a:tc>
                <a:tc>
                  <a:txBody>
                    <a:bodyPr/>
                    <a:lstStyle/>
                    <a:p>
                      <a:pPr algn="ctr"/>
                      <a:r>
                        <a:rPr lang="en-US" sz="1800" b="0" dirty="0">
                          <a:solidFill>
                            <a:srgbClr val="A7002A"/>
                          </a:solidFill>
                        </a:rPr>
                        <a:t>Up to age 75</a:t>
                      </a:r>
                    </a:p>
                  </a:txBody>
                  <a:tcPr marL="0" marR="0" marT="0" marB="0">
                    <a:solidFill>
                      <a:schemeClr val="bg1"/>
                    </a:solidFill>
                  </a:tcPr>
                </a:tc>
                <a:tc>
                  <a:txBody>
                    <a:bodyPr/>
                    <a:lstStyle/>
                    <a:p>
                      <a:pPr algn="ctr"/>
                      <a:r>
                        <a:rPr lang="en-US" sz="1800" b="0" dirty="0">
                          <a:solidFill>
                            <a:srgbClr val="ED8700"/>
                          </a:solidFill>
                        </a:rPr>
                        <a:t>Up to age 80</a:t>
                      </a:r>
                    </a:p>
                  </a:txBody>
                  <a:tcPr marL="0" marR="0" marT="0" marB="0" anchor="b">
                    <a:solidFill>
                      <a:schemeClr val="bg1"/>
                    </a:solidFill>
                  </a:tcPr>
                </a:tc>
                <a:extLst>
                  <a:ext uri="{0D108BD9-81ED-4DB2-BD59-A6C34878D82A}">
                    <a16:rowId xmlns:a16="http://schemas.microsoft.com/office/drawing/2014/main" val="10002"/>
                  </a:ext>
                </a:extLst>
              </a:tr>
              <a:tr h="274287">
                <a:tc>
                  <a:txBody>
                    <a:bodyPr/>
                    <a:lstStyle/>
                    <a:p>
                      <a:pPr algn="ctr"/>
                      <a:endParaRPr lang="en-US" sz="1800" b="0" i="1" dirty="0">
                        <a:solidFill>
                          <a:srgbClr val="675144"/>
                        </a:solidFill>
                      </a:endParaRPr>
                    </a:p>
                  </a:txBody>
                  <a:tcPr marL="0" marR="0" marT="0" marB="0">
                    <a:solidFill>
                      <a:schemeClr val="bg1"/>
                    </a:solidFill>
                  </a:tcPr>
                </a:tc>
                <a:tc>
                  <a:txBody>
                    <a:bodyPr/>
                    <a:lstStyle/>
                    <a:p>
                      <a:pPr algn="ctr"/>
                      <a:endParaRPr lang="en-US" sz="1800" b="0" dirty="0">
                        <a:solidFill>
                          <a:srgbClr val="A7002A"/>
                        </a:solidFill>
                      </a:endParaRPr>
                    </a:p>
                  </a:txBody>
                  <a:tcPr marL="0" marR="0" marT="0" marB="0">
                    <a:solidFill>
                      <a:schemeClr val="bg1"/>
                    </a:solidFill>
                  </a:tcPr>
                </a:tc>
                <a:tc>
                  <a:txBody>
                    <a:bodyPr/>
                    <a:lstStyle/>
                    <a:p>
                      <a:pPr algn="ctr"/>
                      <a:endParaRPr lang="en-US" sz="1800" b="0" dirty="0">
                        <a:solidFill>
                          <a:srgbClr val="ED8700"/>
                        </a:solidFill>
                      </a:endParaRPr>
                    </a:p>
                  </a:txBody>
                  <a:tcPr marL="0" marR="0" marT="0" marB="0" anchor="b">
                    <a:solidFill>
                      <a:schemeClr val="bg1"/>
                    </a:solidFill>
                  </a:tcPr>
                </a:tc>
                <a:extLst>
                  <a:ext uri="{0D108BD9-81ED-4DB2-BD59-A6C34878D82A}">
                    <a16:rowId xmlns:a16="http://schemas.microsoft.com/office/drawing/2014/main" val="10003"/>
                  </a:ext>
                </a:extLst>
              </a:tr>
              <a:tr h="274287">
                <a:tc>
                  <a:txBody>
                    <a:bodyPr/>
                    <a:lstStyle/>
                    <a:p>
                      <a:pPr algn="ctr"/>
                      <a:endParaRPr lang="en-US" sz="1800" b="0" i="1" dirty="0">
                        <a:solidFill>
                          <a:srgbClr val="675144"/>
                        </a:solidFill>
                      </a:endParaRPr>
                    </a:p>
                  </a:txBody>
                  <a:tcPr marL="0" marR="0" marT="0" marB="0">
                    <a:solidFill>
                      <a:schemeClr val="bg1"/>
                    </a:solidFill>
                  </a:tcPr>
                </a:tc>
                <a:tc>
                  <a:txBody>
                    <a:bodyPr/>
                    <a:lstStyle/>
                    <a:p>
                      <a:pPr algn="ctr"/>
                      <a:r>
                        <a:rPr lang="en-US" sz="1800" b="0" dirty="0">
                          <a:solidFill>
                            <a:srgbClr val="B54769"/>
                          </a:solidFill>
                        </a:rPr>
                        <a:t>$50M ages 76-80</a:t>
                      </a:r>
                    </a:p>
                  </a:txBody>
                  <a:tcPr marL="0" marR="0" marT="0" marB="0">
                    <a:solidFill>
                      <a:schemeClr val="bg1"/>
                    </a:solidFill>
                  </a:tcPr>
                </a:tc>
                <a:tc>
                  <a:txBody>
                    <a:bodyPr/>
                    <a:lstStyle/>
                    <a:p>
                      <a:pPr algn="ctr"/>
                      <a:r>
                        <a:rPr lang="en-US" sz="1800" b="0" dirty="0">
                          <a:solidFill>
                            <a:srgbClr val="E6A447"/>
                          </a:solidFill>
                        </a:rPr>
                        <a:t>$50M ages 81-85</a:t>
                      </a:r>
                    </a:p>
                  </a:txBody>
                  <a:tcPr marL="0" marR="0" marT="0" marB="0" anchor="b">
                    <a:solidFill>
                      <a:schemeClr val="bg1"/>
                    </a:solidFill>
                  </a:tcPr>
                </a:tc>
                <a:extLst>
                  <a:ext uri="{0D108BD9-81ED-4DB2-BD59-A6C34878D82A}">
                    <a16:rowId xmlns:a16="http://schemas.microsoft.com/office/drawing/2014/main" val="10004"/>
                  </a:ext>
                </a:extLst>
              </a:tr>
              <a:tr h="274287">
                <a:tc>
                  <a:txBody>
                    <a:bodyPr/>
                    <a:lstStyle/>
                    <a:p>
                      <a:pPr algn="ctr"/>
                      <a:endParaRPr lang="en-US" sz="1800" b="0" i="1" dirty="0">
                        <a:solidFill>
                          <a:srgbClr val="675144"/>
                        </a:solidFill>
                      </a:endParaRPr>
                    </a:p>
                  </a:txBody>
                  <a:tcPr marL="0" marR="0" marT="0" marB="0">
                    <a:solidFill>
                      <a:schemeClr val="bg1"/>
                    </a:solidFill>
                  </a:tcPr>
                </a:tc>
                <a:tc>
                  <a:txBody>
                    <a:bodyPr/>
                    <a:lstStyle/>
                    <a:p>
                      <a:pPr algn="ctr"/>
                      <a:r>
                        <a:rPr lang="en-US" sz="1800" b="0" dirty="0">
                          <a:solidFill>
                            <a:srgbClr val="B54769"/>
                          </a:solidFill>
                        </a:rPr>
                        <a:t>$25M ages 81-85</a:t>
                      </a:r>
                    </a:p>
                  </a:txBody>
                  <a:tcPr marL="0" marR="0" marT="0" marB="0">
                    <a:solidFill>
                      <a:schemeClr val="bg1"/>
                    </a:solidFill>
                  </a:tcPr>
                </a:tc>
                <a:tc>
                  <a:txBody>
                    <a:bodyPr/>
                    <a:lstStyle/>
                    <a:p>
                      <a:pPr algn="ctr"/>
                      <a:endParaRPr lang="en-US" sz="1800" b="0" dirty="0">
                        <a:solidFill>
                          <a:srgbClr val="ED8700"/>
                        </a:solidFill>
                      </a:endParaRPr>
                    </a:p>
                  </a:txBody>
                  <a:tcPr marL="0" marR="0" marT="0" marB="0" anchor="b">
                    <a:solidFill>
                      <a:schemeClr val="bg1"/>
                    </a:solidFill>
                  </a:tcPr>
                </a:tc>
                <a:extLst>
                  <a:ext uri="{0D108BD9-81ED-4DB2-BD59-A6C34878D82A}">
                    <a16:rowId xmlns:a16="http://schemas.microsoft.com/office/drawing/2014/main" val="10005"/>
                  </a:ext>
                </a:extLst>
              </a:tr>
            </a:tbl>
          </a:graphicData>
        </a:graphic>
      </p:graphicFrame>
      <p:graphicFrame>
        <p:nvGraphicFramePr>
          <p:cNvPr id="23" name="Table 22">
            <a:extLst>
              <a:ext uri="{FF2B5EF4-FFF2-40B4-BE49-F238E27FC236}">
                <a16:creationId xmlns:a16="http://schemas.microsoft.com/office/drawing/2014/main" id="{EFA6A120-6C4D-4214-929B-6C16ADF199FC}"/>
              </a:ext>
            </a:extLst>
          </p:cNvPr>
          <p:cNvGraphicFramePr>
            <a:graphicFrameLocks noGrp="1"/>
          </p:cNvGraphicFramePr>
          <p:nvPr/>
        </p:nvGraphicFramePr>
        <p:xfrm>
          <a:off x="388938" y="1446213"/>
          <a:ext cx="5532437" cy="2620962"/>
        </p:xfrm>
        <a:graphic>
          <a:graphicData uri="http://schemas.openxmlformats.org/drawingml/2006/table">
            <a:tbl>
              <a:tblPr firstRow="1" bandRow="1">
                <a:tableStyleId>{5C22544A-7EE6-4342-B048-85BDC9FD1C3A}</a:tableStyleId>
              </a:tblPr>
              <a:tblGrid>
                <a:gridCol w="2766219">
                  <a:extLst>
                    <a:ext uri="{9D8B030D-6E8A-4147-A177-3AD203B41FA5}">
                      <a16:colId xmlns:a16="http://schemas.microsoft.com/office/drawing/2014/main" val="20000"/>
                    </a:ext>
                  </a:extLst>
                </a:gridCol>
                <a:gridCol w="2766219">
                  <a:extLst>
                    <a:ext uri="{9D8B030D-6E8A-4147-A177-3AD203B41FA5}">
                      <a16:colId xmlns:a16="http://schemas.microsoft.com/office/drawing/2014/main" val="20001"/>
                    </a:ext>
                  </a:extLst>
                </a:gridCol>
              </a:tblGrid>
              <a:tr h="365716">
                <a:tc>
                  <a:txBody>
                    <a:bodyPr/>
                    <a:lstStyle/>
                    <a:p>
                      <a:pPr algn="ctr"/>
                      <a:r>
                        <a:rPr lang="en-US" sz="2400" b="0" dirty="0">
                          <a:solidFill>
                            <a:srgbClr val="675144"/>
                          </a:solidFill>
                        </a:rPr>
                        <a:t>Internal retention</a:t>
                      </a:r>
                      <a:endParaRPr lang="en-US" sz="2400" b="0" baseline="30000" dirty="0">
                        <a:solidFill>
                          <a:srgbClr val="675144"/>
                        </a:solidFill>
                      </a:endParaRPr>
                    </a:p>
                  </a:txBody>
                  <a:tcPr marL="0" marR="0" marT="0" marB="0" anchor="b">
                    <a:solidFill>
                      <a:schemeClr val="bg1"/>
                    </a:solidFill>
                  </a:tcPr>
                </a:tc>
                <a:tc>
                  <a:txBody>
                    <a:bodyPr/>
                    <a:lstStyle/>
                    <a:p>
                      <a:pPr algn="ctr"/>
                      <a:r>
                        <a:rPr lang="en-US" sz="2400" b="0" dirty="0">
                          <a:solidFill>
                            <a:srgbClr val="A7002A"/>
                          </a:solidFill>
                        </a:rPr>
                        <a:t>Autobind</a:t>
                      </a:r>
                      <a:r>
                        <a:rPr lang="en-US" sz="2400" b="0" baseline="30000" dirty="0">
                          <a:solidFill>
                            <a:srgbClr val="A7002A"/>
                          </a:solidFill>
                        </a:rPr>
                        <a:t>1</a:t>
                      </a:r>
                    </a:p>
                  </a:txBody>
                  <a:tcPr marL="0" marR="0" marT="0" marB="0" anchor="b">
                    <a:solidFill>
                      <a:schemeClr val="bg1"/>
                    </a:solidFill>
                  </a:tcPr>
                </a:tc>
                <a:extLst>
                  <a:ext uri="{0D108BD9-81ED-4DB2-BD59-A6C34878D82A}">
                    <a16:rowId xmlns:a16="http://schemas.microsoft.com/office/drawing/2014/main" val="10000"/>
                  </a:ext>
                </a:extLst>
              </a:tr>
              <a:tr h="1158099">
                <a:tc>
                  <a:txBody>
                    <a:bodyPr/>
                    <a:lstStyle/>
                    <a:p>
                      <a:pPr algn="ctr"/>
                      <a:r>
                        <a:rPr lang="en-US" sz="7600" b="1" dirty="0">
                          <a:solidFill>
                            <a:srgbClr val="675144"/>
                          </a:solidFill>
                        </a:rPr>
                        <a:t>$10M</a:t>
                      </a:r>
                    </a:p>
                  </a:txBody>
                  <a:tcPr marL="0" marR="0" marT="0" marB="0">
                    <a:solidFill>
                      <a:schemeClr val="bg1"/>
                    </a:solidFill>
                  </a:tcPr>
                </a:tc>
                <a:tc>
                  <a:txBody>
                    <a:bodyPr/>
                    <a:lstStyle/>
                    <a:p>
                      <a:pPr algn="ctr"/>
                      <a:r>
                        <a:rPr lang="en-US" sz="7600" b="1" dirty="0">
                          <a:solidFill>
                            <a:srgbClr val="A7002A"/>
                          </a:solidFill>
                        </a:rPr>
                        <a:t>$60M</a:t>
                      </a:r>
                    </a:p>
                  </a:txBody>
                  <a:tcPr marL="0" marR="0" marT="0" marB="0">
                    <a:solidFill>
                      <a:schemeClr val="bg1"/>
                    </a:solidFill>
                  </a:tcPr>
                </a:tc>
                <a:extLst>
                  <a:ext uri="{0D108BD9-81ED-4DB2-BD59-A6C34878D82A}">
                    <a16:rowId xmlns:a16="http://schemas.microsoft.com/office/drawing/2014/main" val="10001"/>
                  </a:ext>
                </a:extLst>
              </a:tr>
              <a:tr h="274287">
                <a:tc>
                  <a:txBody>
                    <a:bodyPr/>
                    <a:lstStyle/>
                    <a:p>
                      <a:pPr algn="ctr"/>
                      <a:r>
                        <a:rPr lang="en-US" sz="1800" b="0" i="1" dirty="0">
                          <a:solidFill>
                            <a:srgbClr val="675144"/>
                          </a:solidFill>
                        </a:rPr>
                        <a:t>$20M</a:t>
                      </a:r>
                      <a:r>
                        <a:rPr lang="en-US" sz="1800" b="0" i="1" baseline="0" dirty="0">
                          <a:solidFill>
                            <a:srgbClr val="675144"/>
                          </a:solidFill>
                        </a:rPr>
                        <a:t> for permanent</a:t>
                      </a:r>
                      <a:endParaRPr lang="en-US" sz="1800" b="0" i="1" dirty="0">
                        <a:solidFill>
                          <a:srgbClr val="675144"/>
                        </a:solidFill>
                      </a:endParaRPr>
                    </a:p>
                  </a:txBody>
                  <a:tcPr marL="0" marR="0" marT="0" marB="0">
                    <a:solidFill>
                      <a:schemeClr val="bg1"/>
                    </a:solidFill>
                  </a:tcPr>
                </a:tc>
                <a:tc>
                  <a:txBody>
                    <a:bodyPr/>
                    <a:lstStyle/>
                    <a:p>
                      <a:pPr algn="ctr"/>
                      <a:r>
                        <a:rPr lang="en-US" sz="1800" b="0" dirty="0">
                          <a:solidFill>
                            <a:srgbClr val="A7002A"/>
                          </a:solidFill>
                        </a:rPr>
                        <a:t>Up to age 75</a:t>
                      </a:r>
                    </a:p>
                  </a:txBody>
                  <a:tcPr marL="0" marR="0" marT="0" marB="0">
                    <a:solidFill>
                      <a:schemeClr val="bg1"/>
                    </a:solidFill>
                  </a:tcPr>
                </a:tc>
                <a:extLst>
                  <a:ext uri="{0D108BD9-81ED-4DB2-BD59-A6C34878D82A}">
                    <a16:rowId xmlns:a16="http://schemas.microsoft.com/office/drawing/2014/main" val="10002"/>
                  </a:ext>
                </a:extLst>
              </a:tr>
              <a:tr h="274287">
                <a:tc>
                  <a:txBody>
                    <a:bodyPr/>
                    <a:lstStyle/>
                    <a:p>
                      <a:pPr algn="ctr"/>
                      <a:endParaRPr lang="en-US" sz="1800" b="0" i="1" dirty="0">
                        <a:solidFill>
                          <a:srgbClr val="675144"/>
                        </a:solidFill>
                      </a:endParaRPr>
                    </a:p>
                  </a:txBody>
                  <a:tcPr marL="0" marR="0" marT="0" marB="0">
                    <a:solidFill>
                      <a:schemeClr val="bg1"/>
                    </a:solidFill>
                  </a:tcPr>
                </a:tc>
                <a:tc>
                  <a:txBody>
                    <a:bodyPr/>
                    <a:lstStyle/>
                    <a:p>
                      <a:pPr algn="ctr"/>
                      <a:endParaRPr lang="en-US" sz="1800" b="0" dirty="0">
                        <a:solidFill>
                          <a:srgbClr val="A7002A"/>
                        </a:solidFill>
                      </a:endParaRPr>
                    </a:p>
                  </a:txBody>
                  <a:tcPr marL="0" marR="0" marT="0" marB="0">
                    <a:solidFill>
                      <a:schemeClr val="bg1"/>
                    </a:solidFill>
                  </a:tcPr>
                </a:tc>
                <a:extLst>
                  <a:ext uri="{0D108BD9-81ED-4DB2-BD59-A6C34878D82A}">
                    <a16:rowId xmlns:a16="http://schemas.microsoft.com/office/drawing/2014/main" val="10003"/>
                  </a:ext>
                </a:extLst>
              </a:tr>
              <a:tr h="274287">
                <a:tc>
                  <a:txBody>
                    <a:bodyPr/>
                    <a:lstStyle/>
                    <a:p>
                      <a:pPr algn="ctr"/>
                      <a:endParaRPr lang="en-US" sz="1800" b="0" i="1" dirty="0">
                        <a:solidFill>
                          <a:srgbClr val="675144"/>
                        </a:solidFill>
                      </a:endParaRPr>
                    </a:p>
                  </a:txBody>
                  <a:tcPr marL="0" marR="0" marT="0" marB="0">
                    <a:solidFill>
                      <a:schemeClr val="bg1"/>
                    </a:solidFill>
                  </a:tcPr>
                </a:tc>
                <a:tc>
                  <a:txBody>
                    <a:bodyPr/>
                    <a:lstStyle/>
                    <a:p>
                      <a:pPr algn="ctr"/>
                      <a:r>
                        <a:rPr lang="en-US" sz="1800" b="0" dirty="0">
                          <a:solidFill>
                            <a:srgbClr val="B54769"/>
                          </a:solidFill>
                        </a:rPr>
                        <a:t>$50M ages 76-80</a:t>
                      </a:r>
                    </a:p>
                  </a:txBody>
                  <a:tcPr marL="0" marR="0" marT="0" marB="0">
                    <a:solidFill>
                      <a:schemeClr val="bg1"/>
                    </a:solidFill>
                  </a:tcPr>
                </a:tc>
                <a:extLst>
                  <a:ext uri="{0D108BD9-81ED-4DB2-BD59-A6C34878D82A}">
                    <a16:rowId xmlns:a16="http://schemas.microsoft.com/office/drawing/2014/main" val="10004"/>
                  </a:ext>
                </a:extLst>
              </a:tr>
              <a:tr h="274287">
                <a:tc>
                  <a:txBody>
                    <a:bodyPr/>
                    <a:lstStyle/>
                    <a:p>
                      <a:pPr algn="ctr"/>
                      <a:endParaRPr lang="en-US" sz="1800" b="0" i="1" dirty="0">
                        <a:solidFill>
                          <a:srgbClr val="675144"/>
                        </a:solidFill>
                      </a:endParaRPr>
                    </a:p>
                  </a:txBody>
                  <a:tcPr marL="0" marR="0" marT="0" marB="0">
                    <a:solidFill>
                      <a:schemeClr val="bg1"/>
                    </a:solidFill>
                  </a:tcPr>
                </a:tc>
                <a:tc>
                  <a:txBody>
                    <a:bodyPr/>
                    <a:lstStyle/>
                    <a:p>
                      <a:pPr algn="ctr"/>
                      <a:r>
                        <a:rPr lang="en-US" sz="1800" b="0" dirty="0">
                          <a:solidFill>
                            <a:srgbClr val="B54769"/>
                          </a:solidFill>
                        </a:rPr>
                        <a:t>$25M ages 81-85</a:t>
                      </a:r>
                    </a:p>
                  </a:txBody>
                  <a:tcPr marL="0" marR="0" marT="0" marB="0">
                    <a:solidFill>
                      <a:schemeClr val="bg1"/>
                    </a:solidFill>
                  </a:tcPr>
                </a:tc>
                <a:extLst>
                  <a:ext uri="{0D108BD9-81ED-4DB2-BD59-A6C34878D82A}">
                    <a16:rowId xmlns:a16="http://schemas.microsoft.com/office/drawing/2014/main" val="10005"/>
                  </a:ext>
                </a:extLst>
              </a:tr>
            </a:tbl>
          </a:graphicData>
        </a:graphic>
      </p:graphicFrame>
      <p:sp>
        <p:nvSpPr>
          <p:cNvPr id="4" name="Title 3">
            <a:extLst>
              <a:ext uri="{FF2B5EF4-FFF2-40B4-BE49-F238E27FC236}">
                <a16:creationId xmlns:a16="http://schemas.microsoft.com/office/drawing/2014/main" id="{1ED80330-EABB-45DE-A7E6-91564AE89980}"/>
              </a:ext>
            </a:extLst>
          </p:cNvPr>
          <p:cNvSpPr>
            <a:spLocks noGrp="1"/>
          </p:cNvSpPr>
          <p:nvPr>
            <p:ph type="title"/>
          </p:nvPr>
        </p:nvSpPr>
        <p:spPr>
          <a:xfrm>
            <a:off x="320675" y="295275"/>
            <a:ext cx="8366125" cy="619125"/>
          </a:xfrm>
        </p:spPr>
        <p:txBody>
          <a:bodyPr/>
          <a:lstStyle/>
          <a:p>
            <a:pPr marL="974725" fontAlgn="auto">
              <a:spcAft>
                <a:spcPts val="0"/>
              </a:spcAft>
              <a:defRPr/>
            </a:pPr>
            <a:r>
              <a:rPr lang="en-US" dirty="0"/>
              <a:t>Capacity for large term cases</a:t>
            </a:r>
          </a:p>
        </p:txBody>
      </p:sp>
      <p:pic>
        <p:nvPicPr>
          <p:cNvPr id="12344" name="Picture 11">
            <a:extLst>
              <a:ext uri="{FF2B5EF4-FFF2-40B4-BE49-F238E27FC236}">
                <a16:creationId xmlns:a16="http://schemas.microsoft.com/office/drawing/2014/main" id="{20A804B1-2424-41D0-A325-4293526CBF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73038"/>
            <a:ext cx="8429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4794E78-B5EE-41A0-9BFC-CD82E2BF0D03}"/>
              </a:ext>
            </a:extLst>
          </p:cNvPr>
          <p:cNvSpPr txBox="1">
            <a:spLocks noChangeArrowheads="1"/>
          </p:cNvSpPr>
          <p:nvPr/>
        </p:nvSpPr>
        <p:spPr bwMode="auto">
          <a:xfrm>
            <a:off x="5899150" y="4116388"/>
            <a:ext cx="2787650" cy="1262062"/>
          </a:xfrm>
          <a:prstGeom prst="rect">
            <a:avLst/>
          </a:prstGeom>
          <a:solidFill>
            <a:srgbClr val="0087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a:solidFill>
                  <a:schemeClr val="bg1"/>
                </a:solidFill>
              </a:rPr>
              <a:t>Super pool </a:t>
            </a:r>
            <a:r>
              <a:rPr lang="en-US" altLang="en-US" sz="4800" b="1">
                <a:solidFill>
                  <a:schemeClr val="bg1"/>
                </a:solidFill>
              </a:rPr>
              <a:t>$150M</a:t>
            </a:r>
          </a:p>
        </p:txBody>
      </p:sp>
      <p:graphicFrame>
        <p:nvGraphicFramePr>
          <p:cNvPr id="7" name="Table 6">
            <a:extLst>
              <a:ext uri="{FF2B5EF4-FFF2-40B4-BE49-F238E27FC236}">
                <a16:creationId xmlns:a16="http://schemas.microsoft.com/office/drawing/2014/main" id="{9EC13FE2-1A2F-4FCF-81A7-7C54993D7768}"/>
              </a:ext>
            </a:extLst>
          </p:cNvPr>
          <p:cNvGraphicFramePr>
            <a:graphicFrameLocks noGrp="1"/>
          </p:cNvGraphicFramePr>
          <p:nvPr/>
        </p:nvGraphicFramePr>
        <p:xfrm>
          <a:off x="388938" y="1446213"/>
          <a:ext cx="2767012" cy="2620962"/>
        </p:xfrm>
        <a:graphic>
          <a:graphicData uri="http://schemas.openxmlformats.org/drawingml/2006/table">
            <a:tbl>
              <a:tblPr firstRow="1" bandRow="1">
                <a:tableStyleId>{5C22544A-7EE6-4342-B048-85BDC9FD1C3A}</a:tableStyleId>
              </a:tblPr>
              <a:tblGrid>
                <a:gridCol w="2767012">
                  <a:extLst>
                    <a:ext uri="{9D8B030D-6E8A-4147-A177-3AD203B41FA5}">
                      <a16:colId xmlns:a16="http://schemas.microsoft.com/office/drawing/2014/main" val="20000"/>
                    </a:ext>
                  </a:extLst>
                </a:gridCol>
              </a:tblGrid>
              <a:tr h="365716">
                <a:tc>
                  <a:txBody>
                    <a:bodyPr/>
                    <a:lstStyle/>
                    <a:p>
                      <a:pPr algn="ctr"/>
                      <a:r>
                        <a:rPr lang="en-US" sz="2400" b="0" dirty="0">
                          <a:solidFill>
                            <a:srgbClr val="675144"/>
                          </a:solidFill>
                        </a:rPr>
                        <a:t>Internal retention</a:t>
                      </a:r>
                      <a:endParaRPr lang="en-US" sz="2400" b="0" baseline="30000" dirty="0">
                        <a:solidFill>
                          <a:srgbClr val="675144"/>
                        </a:solidFill>
                      </a:endParaRPr>
                    </a:p>
                  </a:txBody>
                  <a:tcPr marL="0" marR="0" marT="0" marB="0" anchor="b">
                    <a:solidFill>
                      <a:schemeClr val="bg1"/>
                    </a:solidFill>
                  </a:tcPr>
                </a:tc>
                <a:extLst>
                  <a:ext uri="{0D108BD9-81ED-4DB2-BD59-A6C34878D82A}">
                    <a16:rowId xmlns:a16="http://schemas.microsoft.com/office/drawing/2014/main" val="10000"/>
                  </a:ext>
                </a:extLst>
              </a:tr>
              <a:tr h="1158099">
                <a:tc>
                  <a:txBody>
                    <a:bodyPr/>
                    <a:lstStyle/>
                    <a:p>
                      <a:pPr algn="ctr"/>
                      <a:r>
                        <a:rPr lang="en-US" sz="7600" b="1" dirty="0">
                          <a:solidFill>
                            <a:srgbClr val="675144"/>
                          </a:solidFill>
                        </a:rPr>
                        <a:t>$10M</a:t>
                      </a:r>
                    </a:p>
                  </a:txBody>
                  <a:tcPr marL="0" marR="0" marT="0" marB="0">
                    <a:solidFill>
                      <a:schemeClr val="bg1"/>
                    </a:solidFill>
                  </a:tcPr>
                </a:tc>
                <a:extLst>
                  <a:ext uri="{0D108BD9-81ED-4DB2-BD59-A6C34878D82A}">
                    <a16:rowId xmlns:a16="http://schemas.microsoft.com/office/drawing/2014/main" val="10001"/>
                  </a:ext>
                </a:extLst>
              </a:tr>
              <a:tr h="274287">
                <a:tc>
                  <a:txBody>
                    <a:bodyPr/>
                    <a:lstStyle/>
                    <a:p>
                      <a:pPr algn="ctr"/>
                      <a:r>
                        <a:rPr lang="en-US" sz="1800" b="0" i="1" dirty="0">
                          <a:solidFill>
                            <a:srgbClr val="675144"/>
                          </a:solidFill>
                        </a:rPr>
                        <a:t>up to $20M</a:t>
                      </a:r>
                      <a:r>
                        <a:rPr lang="en-US" sz="1800" b="0" i="1" baseline="0" dirty="0">
                          <a:solidFill>
                            <a:srgbClr val="675144"/>
                          </a:solidFill>
                        </a:rPr>
                        <a:t> for permanent</a:t>
                      </a:r>
                      <a:endParaRPr lang="en-US" sz="1800" b="0" i="1" dirty="0">
                        <a:solidFill>
                          <a:srgbClr val="675144"/>
                        </a:solidFill>
                      </a:endParaRPr>
                    </a:p>
                  </a:txBody>
                  <a:tcPr marL="0" marR="0" marT="0" marB="0">
                    <a:solidFill>
                      <a:schemeClr val="bg1"/>
                    </a:solidFill>
                  </a:tcPr>
                </a:tc>
                <a:extLst>
                  <a:ext uri="{0D108BD9-81ED-4DB2-BD59-A6C34878D82A}">
                    <a16:rowId xmlns:a16="http://schemas.microsoft.com/office/drawing/2014/main" val="10002"/>
                  </a:ext>
                </a:extLst>
              </a:tr>
              <a:tr h="274287">
                <a:tc>
                  <a:txBody>
                    <a:bodyPr/>
                    <a:lstStyle/>
                    <a:p>
                      <a:pPr algn="ctr"/>
                      <a:endParaRPr lang="en-US" sz="1800" b="0" i="1" dirty="0">
                        <a:solidFill>
                          <a:srgbClr val="675144"/>
                        </a:solidFill>
                      </a:endParaRPr>
                    </a:p>
                  </a:txBody>
                  <a:tcPr marL="0" marR="0" marT="0" marB="0">
                    <a:solidFill>
                      <a:schemeClr val="bg1"/>
                    </a:solidFill>
                  </a:tcPr>
                </a:tc>
                <a:extLst>
                  <a:ext uri="{0D108BD9-81ED-4DB2-BD59-A6C34878D82A}">
                    <a16:rowId xmlns:a16="http://schemas.microsoft.com/office/drawing/2014/main" val="10003"/>
                  </a:ext>
                </a:extLst>
              </a:tr>
              <a:tr h="274287">
                <a:tc>
                  <a:txBody>
                    <a:bodyPr/>
                    <a:lstStyle/>
                    <a:p>
                      <a:pPr algn="ctr"/>
                      <a:endParaRPr lang="en-US" sz="1800" b="0" i="1" dirty="0">
                        <a:solidFill>
                          <a:srgbClr val="675144"/>
                        </a:solidFill>
                      </a:endParaRPr>
                    </a:p>
                  </a:txBody>
                  <a:tcPr marL="0" marR="0" marT="0" marB="0">
                    <a:solidFill>
                      <a:schemeClr val="bg1"/>
                    </a:solidFill>
                  </a:tcPr>
                </a:tc>
                <a:extLst>
                  <a:ext uri="{0D108BD9-81ED-4DB2-BD59-A6C34878D82A}">
                    <a16:rowId xmlns:a16="http://schemas.microsoft.com/office/drawing/2014/main" val="10004"/>
                  </a:ext>
                </a:extLst>
              </a:tr>
              <a:tr h="274287">
                <a:tc>
                  <a:txBody>
                    <a:bodyPr/>
                    <a:lstStyle/>
                    <a:p>
                      <a:pPr algn="ctr"/>
                      <a:endParaRPr lang="en-US" sz="1800" b="0" i="1" dirty="0">
                        <a:solidFill>
                          <a:srgbClr val="675144"/>
                        </a:solidFill>
                      </a:endParaRPr>
                    </a:p>
                  </a:txBody>
                  <a:tcPr marL="0" marR="0" marT="0" marB="0">
                    <a:solidFill>
                      <a:schemeClr val="bg1"/>
                    </a:solidFill>
                  </a:tcPr>
                </a:tc>
                <a:extLst>
                  <a:ext uri="{0D108BD9-81ED-4DB2-BD59-A6C34878D82A}">
                    <a16:rowId xmlns:a16="http://schemas.microsoft.com/office/drawing/2014/main" val="10005"/>
                  </a:ext>
                </a:extLst>
              </a:tr>
            </a:tbl>
          </a:graphicData>
        </a:graphic>
      </p:graphicFrame>
      <p:sp>
        <p:nvSpPr>
          <p:cNvPr id="15" name="TextBox 14">
            <a:extLst>
              <a:ext uri="{FF2B5EF4-FFF2-40B4-BE49-F238E27FC236}">
                <a16:creationId xmlns:a16="http://schemas.microsoft.com/office/drawing/2014/main" id="{5CD21599-D2C5-47D9-9D01-DAD0D3510CA6}"/>
              </a:ext>
            </a:extLst>
          </p:cNvPr>
          <p:cNvSpPr txBox="1"/>
          <p:nvPr/>
        </p:nvSpPr>
        <p:spPr>
          <a:xfrm>
            <a:off x="3232150" y="5378450"/>
            <a:ext cx="2667000" cy="554038"/>
          </a:xfrm>
          <a:prstGeom prst="rect">
            <a:avLst/>
          </a:prstGeom>
          <a:noFill/>
        </p:spPr>
        <p:txBody>
          <a:bodyPr>
            <a:spAutoFit/>
          </a:bodyPr>
          <a:lstStyle/>
          <a:p>
            <a:pPr marL="179388" indent="-179388" fontAlgn="auto">
              <a:spcBef>
                <a:spcPts val="0"/>
              </a:spcBef>
              <a:spcAft>
                <a:spcPts val="0"/>
              </a:spcAft>
              <a:defRPr/>
            </a:pPr>
            <a:r>
              <a:rPr lang="en-US" sz="1000" dirty="0">
                <a:solidFill>
                  <a:schemeClr val="tx1">
                    <a:lumMod val="50000"/>
                    <a:lumOff val="50000"/>
                  </a:schemeClr>
                </a:solidFill>
                <a:latin typeface="+mn-lt"/>
                <a:cs typeface="+mn-cs"/>
              </a:rPr>
              <a:t>1	</a:t>
            </a:r>
            <a:r>
              <a:rPr lang="en-US" sz="1000" dirty="0" err="1">
                <a:solidFill>
                  <a:schemeClr val="tx1">
                    <a:lumMod val="50000"/>
                    <a:lumOff val="50000"/>
                  </a:schemeClr>
                </a:solidFill>
                <a:latin typeface="+mn-lt"/>
                <a:cs typeface="+mn-cs"/>
              </a:rPr>
              <a:t>Autobind</a:t>
            </a:r>
            <a:r>
              <a:rPr lang="en-US" sz="1000" dirty="0">
                <a:solidFill>
                  <a:schemeClr val="tx1">
                    <a:lumMod val="50000"/>
                    <a:lumOff val="50000"/>
                  </a:schemeClr>
                </a:solidFill>
                <a:latin typeface="+mn-lt"/>
                <a:cs typeface="+mn-cs"/>
              </a:rPr>
              <a:t> limits will be reduced based on rating and whether a client is a professional athlete or other high-pro le individual. </a:t>
            </a:r>
          </a:p>
        </p:txBody>
      </p:sp>
      <p:sp>
        <p:nvSpPr>
          <p:cNvPr id="16" name="TextBox 15">
            <a:extLst>
              <a:ext uri="{FF2B5EF4-FFF2-40B4-BE49-F238E27FC236}">
                <a16:creationId xmlns:a16="http://schemas.microsoft.com/office/drawing/2014/main" id="{19EDAC95-83F3-48F2-AD83-9A1B6413502F}"/>
              </a:ext>
            </a:extLst>
          </p:cNvPr>
          <p:cNvSpPr txBox="1">
            <a:spLocks noChangeArrowheads="1"/>
          </p:cNvSpPr>
          <p:nvPr/>
        </p:nvSpPr>
        <p:spPr bwMode="auto">
          <a:xfrm>
            <a:off x="244475" y="2085975"/>
            <a:ext cx="425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a:solidFill>
                  <a:srgbClr val="83756B"/>
                </a:solidFill>
              </a:rPr>
              <a:t>up to</a:t>
            </a:r>
          </a:p>
        </p:txBody>
      </p:sp>
      <p:pic>
        <p:nvPicPr>
          <p:cNvPr id="12364" name="Picture 1" descr="age11image79560">
            <a:extLst>
              <a:ext uri="{FF2B5EF4-FFF2-40B4-BE49-F238E27FC236}">
                <a16:creationId xmlns:a16="http://schemas.microsoft.com/office/drawing/2014/main" id="{48DD48C6-6D3C-424A-A459-55CF75BDAB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514032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5" name="Picture 2" descr="age11image79736">
            <a:extLst>
              <a:ext uri="{FF2B5EF4-FFF2-40B4-BE49-F238E27FC236}">
                <a16:creationId xmlns:a16="http://schemas.microsoft.com/office/drawing/2014/main" id="{D07F0931-6533-4440-A031-F018451E4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300" y="5140325"/>
            <a:ext cx="15716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6" name="Picture 3" descr="age11image80560">
            <a:extLst>
              <a:ext uri="{FF2B5EF4-FFF2-40B4-BE49-F238E27FC236}">
                <a16:creationId xmlns:a16="http://schemas.microsoft.com/office/drawing/2014/main" id="{7787D305-49A3-4F0A-B073-D3EDD74A2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514032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7" name="Picture 4" descr="age11image80736">
            <a:extLst>
              <a:ext uri="{FF2B5EF4-FFF2-40B4-BE49-F238E27FC236}">
                <a16:creationId xmlns:a16="http://schemas.microsoft.com/office/drawing/2014/main" id="{B02D3197-E408-4323-B7A2-05AD3EECF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514032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AB6AA-F2A3-466E-9545-0256AF21DA91}"/>
              </a:ext>
            </a:extLst>
          </p:cNvPr>
          <p:cNvSpPr>
            <a:spLocks noGrp="1"/>
          </p:cNvSpPr>
          <p:nvPr>
            <p:ph type="title"/>
          </p:nvPr>
        </p:nvSpPr>
        <p:spPr>
          <a:xfrm>
            <a:off x="320675" y="295275"/>
            <a:ext cx="8366125" cy="619125"/>
          </a:xfrm>
        </p:spPr>
        <p:txBody>
          <a:bodyPr/>
          <a:lstStyle/>
          <a:p>
            <a:pPr marL="974725" fontAlgn="auto">
              <a:spcAft>
                <a:spcPts val="0"/>
              </a:spcAft>
              <a:defRPr/>
            </a:pPr>
            <a:r>
              <a:rPr lang="en-US" dirty="0"/>
              <a:t>Underwriting</a:t>
            </a:r>
          </a:p>
        </p:txBody>
      </p:sp>
      <p:pic>
        <p:nvPicPr>
          <p:cNvPr id="13315" name="Picture 4">
            <a:extLst>
              <a:ext uri="{FF2B5EF4-FFF2-40B4-BE49-F238E27FC236}">
                <a16:creationId xmlns:a16="http://schemas.microsoft.com/office/drawing/2014/main" id="{6BEDCE46-06D3-4F33-ABE5-1B4413D162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198438"/>
            <a:ext cx="8413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94FA2D5-4269-49BC-959E-A0693DC7D6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37200" y="1200150"/>
            <a:ext cx="14160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6E6F55B-E1F1-4E38-A7B8-0278242C137A}"/>
              </a:ext>
            </a:extLst>
          </p:cNvPr>
          <p:cNvSpPr txBox="1">
            <a:spLocks noChangeArrowheads="1"/>
          </p:cNvSpPr>
          <p:nvPr/>
        </p:nvSpPr>
        <p:spPr bwMode="auto">
          <a:xfrm>
            <a:off x="1927225" y="1200150"/>
            <a:ext cx="3541713"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Aft>
                <a:spcPts val="600"/>
              </a:spcAft>
            </a:pPr>
            <a:r>
              <a:rPr lang="en-US" altLang="en-US" sz="2600" b="1" i="1"/>
              <a:t>LincXpress®</a:t>
            </a:r>
            <a:r>
              <a:rPr lang="en-US" altLang="en-US" sz="2600" b="1"/>
              <a:t> Tele-App</a:t>
            </a:r>
          </a:p>
          <a:p>
            <a:pPr algn="r">
              <a:spcAft>
                <a:spcPts val="600"/>
              </a:spcAft>
            </a:pPr>
            <a:r>
              <a:rPr lang="en-US" altLang="en-US" sz="2200"/>
              <a:t>Help reduce NIGO to ZERO</a:t>
            </a:r>
          </a:p>
        </p:txBody>
      </p:sp>
      <p:pic>
        <p:nvPicPr>
          <p:cNvPr id="9" name="Picture 8">
            <a:extLst>
              <a:ext uri="{FF2B5EF4-FFF2-40B4-BE49-F238E27FC236}">
                <a16:creationId xmlns:a16="http://schemas.microsoft.com/office/drawing/2014/main" id="{7597C70F-1200-491D-873E-EA6ACFEB35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2924175"/>
            <a:ext cx="14160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25D7EC1-CBD5-40B2-9917-803E062F898C}"/>
              </a:ext>
            </a:extLst>
          </p:cNvPr>
          <p:cNvSpPr txBox="1">
            <a:spLocks noChangeArrowheads="1"/>
          </p:cNvSpPr>
          <p:nvPr/>
        </p:nvSpPr>
        <p:spPr bwMode="auto">
          <a:xfrm>
            <a:off x="320675" y="2924175"/>
            <a:ext cx="515302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Aft>
                <a:spcPts val="600"/>
              </a:spcAft>
            </a:pPr>
            <a:r>
              <a:rPr lang="en-US" altLang="en-US" sz="2600" b="1"/>
              <a:t>Concierge service</a:t>
            </a:r>
          </a:p>
          <a:p>
            <a:pPr algn="r">
              <a:spcAft>
                <a:spcPts val="600"/>
              </a:spcAft>
            </a:pPr>
            <a:r>
              <a:rPr lang="en-US" altLang="en-US" sz="2200"/>
              <a:t>Associate Chief Underwriters</a:t>
            </a:r>
          </a:p>
          <a:p>
            <a:pPr algn="r">
              <a:spcAft>
                <a:spcPts val="600"/>
              </a:spcAft>
            </a:pPr>
            <a:r>
              <a:rPr lang="en-US" altLang="en-US" sz="2200"/>
              <a:t>Exclusive New Business point-of-contact</a:t>
            </a:r>
          </a:p>
        </p:txBody>
      </p:sp>
      <p:sp>
        <p:nvSpPr>
          <p:cNvPr id="12" name="TextBox 11">
            <a:extLst>
              <a:ext uri="{FF2B5EF4-FFF2-40B4-BE49-F238E27FC236}">
                <a16:creationId xmlns:a16="http://schemas.microsoft.com/office/drawing/2014/main" id="{A28F897D-F887-4CA8-B5C4-4D3A3A0419E8}"/>
              </a:ext>
            </a:extLst>
          </p:cNvPr>
          <p:cNvSpPr txBox="1">
            <a:spLocks noChangeArrowheads="1"/>
          </p:cNvSpPr>
          <p:nvPr/>
        </p:nvSpPr>
        <p:spPr bwMode="auto">
          <a:xfrm>
            <a:off x="628650" y="4437063"/>
            <a:ext cx="481965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Aft>
                <a:spcPts val="600"/>
              </a:spcAft>
            </a:pPr>
            <a:r>
              <a:rPr lang="en-US" altLang="en-US" sz="2600" b="1"/>
              <a:t>Favorable tobacco ratings</a:t>
            </a:r>
          </a:p>
          <a:p>
            <a:pPr algn="r">
              <a:spcAft>
                <a:spcPts val="600"/>
              </a:spcAft>
            </a:pPr>
            <a:r>
              <a:rPr lang="en-US" altLang="en-US" sz="2200"/>
              <a:t>Non-cigarette tobacco users </a:t>
            </a:r>
            <a:br>
              <a:rPr lang="en-US" altLang="en-US" sz="2200"/>
            </a:br>
            <a:r>
              <a:rPr lang="en-US" altLang="en-US" sz="2200"/>
              <a:t>can qualify for nontobacco rates</a:t>
            </a:r>
          </a:p>
        </p:txBody>
      </p:sp>
      <p:pic>
        <p:nvPicPr>
          <p:cNvPr id="14" name="Picture 13">
            <a:extLst>
              <a:ext uri="{FF2B5EF4-FFF2-40B4-BE49-F238E27FC236}">
                <a16:creationId xmlns:a16="http://schemas.microsoft.com/office/drawing/2014/main" id="{CB1622C7-BAC4-4346-BC0D-850AB5C716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37200" y="4437063"/>
            <a:ext cx="156051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ED4C18-0674-404B-8D98-5918ABF7F3CB}"/>
              </a:ext>
            </a:extLst>
          </p:cNvPr>
          <p:cNvSpPr>
            <a:spLocks noGrp="1"/>
          </p:cNvSpPr>
          <p:nvPr>
            <p:ph type="title"/>
          </p:nvPr>
        </p:nvSpPr>
        <p:spPr>
          <a:xfrm>
            <a:off x="320675" y="295275"/>
            <a:ext cx="8366125" cy="619125"/>
          </a:xfrm>
        </p:spPr>
        <p:txBody>
          <a:bodyPr/>
          <a:lstStyle/>
          <a:p>
            <a:pPr marL="974725" fontAlgn="auto">
              <a:spcAft>
                <a:spcPts val="0"/>
              </a:spcAft>
              <a:defRPr/>
            </a:pPr>
            <a:r>
              <a:rPr lang="en-US" i="1" dirty="0"/>
              <a:t>Lincoln </a:t>
            </a:r>
            <a:r>
              <a:rPr lang="en-US" i="1" dirty="0" err="1"/>
              <a:t>LifeELements</a:t>
            </a:r>
            <a:r>
              <a:rPr lang="en-US" dirty="0"/>
              <a:t>® Level Term (2017)</a:t>
            </a:r>
          </a:p>
        </p:txBody>
      </p:sp>
      <p:pic>
        <p:nvPicPr>
          <p:cNvPr id="14339" name="Picture 7">
            <a:extLst>
              <a:ext uri="{FF2B5EF4-FFF2-40B4-BE49-F238E27FC236}">
                <a16:creationId xmlns:a16="http://schemas.microsoft.com/office/drawing/2014/main" id="{99FF65CF-DCFA-4ED4-8BEC-CA9482ACE7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a:extLst>
              <a:ext uri="{FF2B5EF4-FFF2-40B4-BE49-F238E27FC236}">
                <a16:creationId xmlns:a16="http://schemas.microsoft.com/office/drawing/2014/main" id="{89AC8A2A-A987-4CDF-B7E6-5438FD79F9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143000"/>
            <a:ext cx="3548062"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4476074-FB2C-4D29-9BCC-08E9F6FB02AF}"/>
              </a:ext>
            </a:extLst>
          </p:cNvPr>
          <p:cNvSpPr txBox="1"/>
          <p:nvPr/>
        </p:nvSpPr>
        <p:spPr>
          <a:xfrm>
            <a:off x="320675" y="1143000"/>
            <a:ext cx="4818063" cy="4767263"/>
          </a:xfrm>
          <a:prstGeom prst="rect">
            <a:avLst/>
          </a:prstGeom>
          <a:noFill/>
        </p:spPr>
        <p:txBody>
          <a:bodyPr lIns="0" anchor="ctr"/>
          <a:lstStyle/>
          <a:p>
            <a:pPr fontAlgn="auto">
              <a:spcBef>
                <a:spcPts val="0"/>
              </a:spcBef>
              <a:spcAft>
                <a:spcPts val="1800"/>
              </a:spcAft>
              <a:defRPr/>
            </a:pPr>
            <a:r>
              <a:rPr lang="en-US" sz="2400" b="1" dirty="0">
                <a:latin typeface="+mn-lt"/>
                <a:cs typeface="+mn-cs"/>
              </a:rPr>
              <a:t>10, 15, 20, and 30 year durations</a:t>
            </a:r>
          </a:p>
          <a:p>
            <a:pPr fontAlgn="auto">
              <a:spcBef>
                <a:spcPts val="0"/>
              </a:spcBef>
              <a:spcAft>
                <a:spcPts val="1800"/>
              </a:spcAft>
              <a:defRPr/>
            </a:pPr>
            <a:r>
              <a:rPr lang="en-US" sz="2400" b="1" dirty="0">
                <a:latin typeface="+mn-lt"/>
                <a:cs typeface="+mn-cs"/>
              </a:rPr>
              <a:t>Convertible to permanent coverage</a:t>
            </a:r>
            <a:br>
              <a:rPr lang="en-US" sz="2400" b="1" dirty="0">
                <a:latin typeface="+mn-lt"/>
                <a:cs typeface="+mn-cs"/>
              </a:rPr>
            </a:br>
            <a:r>
              <a:rPr lang="en-US" sz="2400" dirty="0">
                <a:solidFill>
                  <a:schemeClr val="tx1">
                    <a:lumMod val="65000"/>
                    <a:lumOff val="35000"/>
                  </a:schemeClr>
                </a:solidFill>
                <a:latin typeface="+mn-lt"/>
                <a:cs typeface="+mn-cs"/>
              </a:rPr>
              <a:t>Level term duration up to age 70</a:t>
            </a:r>
          </a:p>
          <a:p>
            <a:pPr fontAlgn="auto">
              <a:spcBef>
                <a:spcPts val="0"/>
              </a:spcBef>
              <a:spcAft>
                <a:spcPts val="1800"/>
              </a:spcAft>
              <a:defRPr/>
            </a:pPr>
            <a:r>
              <a:rPr lang="en-US" sz="2400" b="1" dirty="0">
                <a:latin typeface="+mn-lt"/>
                <a:cs typeface="+mn-cs"/>
              </a:rPr>
              <a:t>Design flexibility</a:t>
            </a:r>
            <a:br>
              <a:rPr lang="en-US" sz="2400" b="1" dirty="0">
                <a:latin typeface="+mn-lt"/>
                <a:cs typeface="+mn-cs"/>
              </a:rPr>
            </a:br>
            <a:r>
              <a:rPr lang="en-US" sz="2400" dirty="0">
                <a:solidFill>
                  <a:schemeClr val="tx1">
                    <a:lumMod val="65000"/>
                    <a:lumOff val="35000"/>
                  </a:schemeClr>
                </a:solidFill>
                <a:latin typeface="+mn-lt"/>
                <a:cs typeface="+mn-cs"/>
              </a:rPr>
              <a:t>Face reductions allowed years 4+</a:t>
            </a:r>
          </a:p>
          <a:p>
            <a:pPr fontAlgn="auto">
              <a:spcBef>
                <a:spcPts val="0"/>
              </a:spcBef>
              <a:spcAft>
                <a:spcPts val="1800"/>
              </a:spcAft>
              <a:defRPr/>
            </a:pPr>
            <a:r>
              <a:rPr lang="en-US" sz="2400" b="1" dirty="0">
                <a:latin typeface="+mn-lt"/>
                <a:cs typeface="+mn-cs"/>
              </a:rPr>
              <a:t>Competitive pricing</a:t>
            </a:r>
            <a:br>
              <a:rPr lang="en-US" sz="2400" b="1" dirty="0">
                <a:latin typeface="+mn-lt"/>
                <a:cs typeface="+mn-cs"/>
              </a:rPr>
            </a:br>
            <a:r>
              <a:rPr lang="en-US" sz="2400" dirty="0">
                <a:solidFill>
                  <a:schemeClr val="tx1">
                    <a:lumMod val="65000"/>
                    <a:lumOff val="35000"/>
                  </a:schemeClr>
                </a:solidFill>
                <a:latin typeface="+mn-lt"/>
                <a:cs typeface="+mn-cs"/>
              </a:rPr>
              <a:t>Most competitive ages 45 and older </a:t>
            </a:r>
            <a:br>
              <a:rPr lang="en-US" sz="2400" dirty="0">
                <a:solidFill>
                  <a:schemeClr val="tx1">
                    <a:lumMod val="65000"/>
                    <a:lumOff val="35000"/>
                  </a:schemeClr>
                </a:solidFill>
                <a:latin typeface="+mn-lt"/>
                <a:cs typeface="+mn-cs"/>
              </a:rPr>
            </a:br>
            <a:r>
              <a:rPr lang="en-US" sz="2400" dirty="0">
                <a:solidFill>
                  <a:schemeClr val="tx1">
                    <a:lumMod val="65000"/>
                    <a:lumOff val="35000"/>
                  </a:schemeClr>
                </a:solidFill>
                <a:latin typeface="+mn-lt"/>
                <a:cs typeface="+mn-cs"/>
              </a:rPr>
              <a:t>with face amounts $500K and greater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6B149-B134-4A84-BF0D-957E2B5C72AE}"/>
              </a:ext>
            </a:extLst>
          </p:cNvPr>
          <p:cNvSpPr>
            <a:spLocks noGrp="1"/>
          </p:cNvSpPr>
          <p:nvPr>
            <p:ph type="title"/>
          </p:nvPr>
        </p:nvSpPr>
        <p:spPr>
          <a:xfrm>
            <a:off x="320675" y="295275"/>
            <a:ext cx="8366125" cy="619125"/>
          </a:xfrm>
        </p:spPr>
        <p:txBody>
          <a:bodyPr/>
          <a:lstStyle/>
          <a:p>
            <a:pPr marL="974725" fontAlgn="auto">
              <a:spcAft>
                <a:spcPts val="0"/>
              </a:spcAft>
              <a:defRPr/>
            </a:pPr>
            <a:r>
              <a:rPr lang="en-US" dirty="0"/>
              <a:t>Convertible without evidence of insurability</a:t>
            </a:r>
          </a:p>
        </p:txBody>
      </p:sp>
      <p:sp>
        <p:nvSpPr>
          <p:cNvPr id="4" name="TextBox 3">
            <a:extLst>
              <a:ext uri="{FF2B5EF4-FFF2-40B4-BE49-F238E27FC236}">
                <a16:creationId xmlns:a16="http://schemas.microsoft.com/office/drawing/2014/main" id="{00A75D9B-3DCD-48B7-81A0-158A425791D1}"/>
              </a:ext>
            </a:extLst>
          </p:cNvPr>
          <p:cNvSpPr txBox="1">
            <a:spLocks noChangeArrowheads="1"/>
          </p:cNvSpPr>
          <p:nvPr/>
        </p:nvSpPr>
        <p:spPr bwMode="auto">
          <a:xfrm>
            <a:off x="265113" y="1389063"/>
            <a:ext cx="5659437" cy="709612"/>
          </a:xfrm>
          <a:prstGeom prst="rect">
            <a:avLst/>
          </a:prstGeom>
          <a:solidFill>
            <a:srgbClr val="6751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a:solidFill>
                  <a:srgbClr val="FFFFFF"/>
                </a:solidFill>
              </a:rPr>
              <a:t>Full product portfolio</a:t>
            </a:r>
          </a:p>
        </p:txBody>
      </p:sp>
      <p:sp>
        <p:nvSpPr>
          <p:cNvPr id="6" name="Rectangle 5">
            <a:extLst>
              <a:ext uri="{FF2B5EF4-FFF2-40B4-BE49-F238E27FC236}">
                <a16:creationId xmlns:a16="http://schemas.microsoft.com/office/drawing/2014/main" id="{C696A399-A15B-4875-A67F-9F3C3BA110B5}"/>
              </a:ext>
            </a:extLst>
          </p:cNvPr>
          <p:cNvSpPr>
            <a:spLocks noChangeArrowheads="1"/>
          </p:cNvSpPr>
          <p:nvPr/>
        </p:nvSpPr>
        <p:spPr bwMode="auto">
          <a:xfrm>
            <a:off x="5924550" y="2125663"/>
            <a:ext cx="27622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200">
                <a:solidFill>
                  <a:srgbClr val="ED8700"/>
                </a:solidFill>
              </a:rPr>
              <a:t>Includes at least one single-life individual permanent life insurance policy made available for the purpose of conversion at the time of conversion. </a:t>
            </a:r>
          </a:p>
        </p:txBody>
      </p:sp>
      <p:sp>
        <p:nvSpPr>
          <p:cNvPr id="7" name="Rectangle 6">
            <a:extLst>
              <a:ext uri="{FF2B5EF4-FFF2-40B4-BE49-F238E27FC236}">
                <a16:creationId xmlns:a16="http://schemas.microsoft.com/office/drawing/2014/main" id="{68860D98-DAF0-49CA-8A69-2923AA02A85C}"/>
              </a:ext>
            </a:extLst>
          </p:cNvPr>
          <p:cNvSpPr>
            <a:spLocks noChangeArrowheads="1"/>
          </p:cNvSpPr>
          <p:nvPr/>
        </p:nvSpPr>
        <p:spPr bwMode="auto">
          <a:xfrm>
            <a:off x="265113" y="2125663"/>
            <a:ext cx="5453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200">
                <a:solidFill>
                  <a:srgbClr val="675144"/>
                </a:solidFill>
              </a:rPr>
              <a:t>Includes any single universal life and variable universal life policies available for new sales at the time of conversion except policies:</a:t>
            </a:r>
          </a:p>
        </p:txBody>
      </p:sp>
      <p:graphicFrame>
        <p:nvGraphicFramePr>
          <p:cNvPr id="8" name="Table 7">
            <a:extLst>
              <a:ext uri="{FF2B5EF4-FFF2-40B4-BE49-F238E27FC236}">
                <a16:creationId xmlns:a16="http://schemas.microsoft.com/office/drawing/2014/main" id="{B047F90B-5D54-463E-A415-14FFD212623C}"/>
              </a:ext>
            </a:extLst>
          </p:cNvPr>
          <p:cNvGraphicFramePr>
            <a:graphicFrameLocks noGrp="1"/>
          </p:cNvGraphicFramePr>
          <p:nvPr/>
        </p:nvGraphicFramePr>
        <p:xfrm>
          <a:off x="265113" y="3300413"/>
          <a:ext cx="5453062" cy="2646362"/>
        </p:xfrm>
        <a:graphic>
          <a:graphicData uri="http://schemas.openxmlformats.org/drawingml/2006/table">
            <a:tbl>
              <a:tblPr firstRow="1" bandRow="1">
                <a:tableStyleId>{5C22544A-7EE6-4342-B048-85BDC9FD1C3A}</a:tableStyleId>
              </a:tblPr>
              <a:tblGrid>
                <a:gridCol w="5453062">
                  <a:extLst>
                    <a:ext uri="{9D8B030D-6E8A-4147-A177-3AD203B41FA5}">
                      <a16:colId xmlns:a16="http://schemas.microsoft.com/office/drawing/2014/main" val="20000"/>
                    </a:ext>
                  </a:extLst>
                </a:gridCol>
              </a:tblGrid>
              <a:tr h="1005719">
                <a:tc>
                  <a:txBody>
                    <a:bodyPr/>
                    <a:lstStyle/>
                    <a:p>
                      <a:r>
                        <a:rPr lang="en-US" sz="2000" b="0" dirty="0">
                          <a:solidFill>
                            <a:srgbClr val="B2A8A2"/>
                          </a:solidFill>
                        </a:rPr>
                        <a:t>Without surrender charges or with riders and/or benefits </a:t>
                      </a:r>
                      <a:r>
                        <a:rPr lang="en-US" sz="2000" b="0" baseline="0" dirty="0">
                          <a:solidFill>
                            <a:srgbClr val="B2A8A2"/>
                          </a:solidFill>
                        </a:rPr>
                        <a:t>that waive surrender charges or enhance surrender value</a:t>
                      </a:r>
                      <a:endParaRPr lang="en-US" sz="2000" b="0" dirty="0">
                        <a:solidFill>
                          <a:srgbClr val="B2A8A2"/>
                        </a:solidFill>
                      </a:endParaRPr>
                    </a:p>
                  </a:txBody>
                  <a:tcPr marL="91448" marR="91448" marT="45715" marB="4571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8858">
                <a:tc>
                  <a:txBody>
                    <a:bodyPr/>
                    <a:lstStyle/>
                    <a:p>
                      <a:endParaRPr lang="en-US" sz="100" dirty="0">
                        <a:solidFill>
                          <a:srgbClr val="B2A8A2"/>
                        </a:solidFill>
                      </a:endParaRPr>
                    </a:p>
                  </a:txBody>
                  <a:tcPr marL="91448" marR="91448" marT="45715" marB="4571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40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rgbClr val="B2A8A2"/>
                          </a:solidFill>
                        </a:rPr>
                        <a:t>Sold within the Guaranteed Issue or </a:t>
                      </a:r>
                      <a:br>
                        <a:rPr lang="en-US" sz="2000" b="0" dirty="0">
                          <a:solidFill>
                            <a:srgbClr val="B2A8A2"/>
                          </a:solidFill>
                        </a:rPr>
                      </a:br>
                      <a:r>
                        <a:rPr lang="en-US" sz="2000" b="0" dirty="0">
                          <a:solidFill>
                            <a:srgbClr val="B2A8A2"/>
                          </a:solidFill>
                        </a:rPr>
                        <a:t>Simplified Issue underwriting classification </a:t>
                      </a:r>
                      <a:endParaRPr lang="en-US" sz="2000" dirty="0">
                        <a:solidFill>
                          <a:srgbClr val="B2A8A2"/>
                        </a:solidFill>
                      </a:endParaRPr>
                    </a:p>
                  </a:txBody>
                  <a:tcPr marL="91448" marR="91448" marT="45715" marB="457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endParaRPr lang="en-US" sz="100" dirty="0">
                        <a:solidFill>
                          <a:srgbClr val="B2A8A2"/>
                        </a:solidFill>
                      </a:endParaRPr>
                    </a:p>
                  </a:txBody>
                  <a:tcPr marL="91448" marR="91448" marT="45715" marB="457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00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rgbClr val="B2A8A2"/>
                          </a:solidFill>
                        </a:rPr>
                        <a:t>That include riders and/or benefits that </a:t>
                      </a:r>
                      <a:br>
                        <a:rPr lang="en-US" sz="2000" b="0" dirty="0">
                          <a:solidFill>
                            <a:srgbClr val="B2A8A2"/>
                          </a:solidFill>
                        </a:rPr>
                      </a:br>
                      <a:r>
                        <a:rPr lang="en-US" sz="2000" b="0" dirty="0">
                          <a:solidFill>
                            <a:srgbClr val="B2A8A2"/>
                          </a:solidFill>
                        </a:rPr>
                        <a:t>provide optional long-term care coverage</a:t>
                      </a:r>
                      <a:endParaRPr lang="en-US" sz="2000" dirty="0">
                        <a:solidFill>
                          <a:srgbClr val="B2A8A2"/>
                        </a:solidFill>
                      </a:endParaRPr>
                    </a:p>
                  </a:txBody>
                  <a:tcPr marL="91448" marR="91448" marT="45715" marB="457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pic>
        <p:nvPicPr>
          <p:cNvPr id="15372" name="Picture 8">
            <a:extLst>
              <a:ext uri="{FF2B5EF4-FFF2-40B4-BE49-F238E27FC236}">
                <a16:creationId xmlns:a16="http://schemas.microsoft.com/office/drawing/2014/main" id="{96B95AF7-28AC-42B3-A645-87AB253FD9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738B3FB-226B-49C3-9782-3BB6D07B01BE}"/>
              </a:ext>
            </a:extLst>
          </p:cNvPr>
          <p:cNvSpPr>
            <a:spLocks noChangeArrowheads="1"/>
          </p:cNvSpPr>
          <p:nvPr/>
        </p:nvSpPr>
        <p:spPr bwMode="auto">
          <a:xfrm>
            <a:off x="265113" y="1030288"/>
            <a:ext cx="565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000">
                <a:solidFill>
                  <a:srgbClr val="675144"/>
                </a:solidFill>
              </a:rPr>
              <a:t>policy years 1-7</a:t>
            </a:r>
          </a:p>
        </p:txBody>
      </p:sp>
      <p:sp>
        <p:nvSpPr>
          <p:cNvPr id="11" name="TextBox 10">
            <a:extLst>
              <a:ext uri="{FF2B5EF4-FFF2-40B4-BE49-F238E27FC236}">
                <a16:creationId xmlns:a16="http://schemas.microsoft.com/office/drawing/2014/main" id="{2F2F7F9F-70D9-4F69-A48F-C97FFF37696F}"/>
              </a:ext>
            </a:extLst>
          </p:cNvPr>
          <p:cNvSpPr txBox="1">
            <a:spLocks noChangeArrowheads="1"/>
          </p:cNvSpPr>
          <p:nvPr/>
        </p:nvSpPr>
        <p:spPr bwMode="auto">
          <a:xfrm>
            <a:off x="5924550" y="1389063"/>
            <a:ext cx="2762250" cy="709612"/>
          </a:xfrm>
          <a:prstGeom prst="rect">
            <a:avLst/>
          </a:prstGeom>
          <a:solidFill>
            <a:srgbClr val="ED8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a:solidFill>
                  <a:srgbClr val="FFFFFF"/>
                </a:solidFill>
              </a:rPr>
              <a:t>Limited portfolio</a:t>
            </a:r>
          </a:p>
        </p:txBody>
      </p:sp>
      <p:sp>
        <p:nvSpPr>
          <p:cNvPr id="12" name="Rectangle 11">
            <a:extLst>
              <a:ext uri="{FF2B5EF4-FFF2-40B4-BE49-F238E27FC236}">
                <a16:creationId xmlns:a16="http://schemas.microsoft.com/office/drawing/2014/main" id="{4F023FDA-A192-4DC8-853F-8DD10D4BFFBC}"/>
              </a:ext>
            </a:extLst>
          </p:cNvPr>
          <p:cNvSpPr>
            <a:spLocks noChangeArrowheads="1"/>
          </p:cNvSpPr>
          <p:nvPr/>
        </p:nvSpPr>
        <p:spPr bwMode="auto">
          <a:xfrm>
            <a:off x="5924550" y="1030288"/>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000">
                <a:solidFill>
                  <a:srgbClr val="ED8700"/>
                </a:solidFill>
              </a:rPr>
              <a:t>policy years 8+</a:t>
            </a:r>
          </a:p>
        </p:txBody>
      </p:sp>
      <p:sp>
        <p:nvSpPr>
          <p:cNvPr id="2" name="Rectangle 1">
            <a:extLst>
              <a:ext uri="{FF2B5EF4-FFF2-40B4-BE49-F238E27FC236}">
                <a16:creationId xmlns:a16="http://schemas.microsoft.com/office/drawing/2014/main" id="{970545F6-2F4A-4713-AD27-92ADD3DF1F46}"/>
              </a:ext>
            </a:extLst>
          </p:cNvPr>
          <p:cNvSpPr/>
          <p:nvPr/>
        </p:nvSpPr>
        <p:spPr>
          <a:xfrm>
            <a:off x="5924550" y="5300663"/>
            <a:ext cx="2578100" cy="646112"/>
          </a:xfrm>
          <a:prstGeom prst="rect">
            <a:avLst/>
          </a:prstGeom>
        </p:spPr>
        <p:txBody>
          <a:bodyPr>
            <a:spAutoFit/>
          </a:bodyPr>
          <a:lstStyle/>
          <a:p>
            <a:pPr fontAlgn="auto">
              <a:spcBef>
                <a:spcPts val="0"/>
              </a:spcBef>
              <a:spcAft>
                <a:spcPts val="0"/>
              </a:spcAft>
              <a:defRPr/>
            </a:pPr>
            <a:r>
              <a:rPr lang="en-US" sz="1200" dirty="0">
                <a:solidFill>
                  <a:schemeClr val="tx1">
                    <a:lumMod val="50000"/>
                    <a:lumOff val="50000"/>
                  </a:schemeClr>
                </a:solidFill>
                <a:latin typeface="Calibri" charset="0"/>
                <a:cs typeface="+mn-cs"/>
              </a:rPr>
              <a:t>Please refer to Lincoln’s </a:t>
            </a:r>
            <a:r>
              <a:rPr lang="en-US" sz="1200" i="1" dirty="0">
                <a:solidFill>
                  <a:schemeClr val="tx1">
                    <a:lumMod val="50000"/>
                    <a:lumOff val="50000"/>
                  </a:schemeClr>
                </a:solidFill>
                <a:latin typeface="Calibri" charset="0"/>
                <a:cs typeface="+mn-cs"/>
              </a:rPr>
              <a:t>Term Conversion Guidelines</a:t>
            </a:r>
            <a:r>
              <a:rPr lang="en-US" sz="1200" dirty="0">
                <a:solidFill>
                  <a:schemeClr val="tx1">
                    <a:lumMod val="50000"/>
                    <a:lumOff val="50000"/>
                  </a:schemeClr>
                </a:solidFill>
                <a:latin typeface="Calibri" charset="0"/>
                <a:cs typeface="+mn-cs"/>
              </a:rPr>
              <a:t> for details on current term conversion commissions</a:t>
            </a:r>
            <a:endParaRPr lang="en-US" sz="1200" dirty="0">
              <a:solidFill>
                <a:schemeClr val="tx1">
                  <a:lumMod val="50000"/>
                  <a:lumOff val="50000"/>
                </a:schemeClr>
              </a:solidFill>
              <a:latin typeface="+mn-lt"/>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0" grpId="0"/>
      <p:bldP spid="11" grpId="0" animBg="1"/>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04180C-984C-4740-8B57-189E345D8E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1736984"/>
            <a:ext cx="2702859" cy="2702859"/>
          </a:xfrm>
          <a:prstGeom prst="ellipse">
            <a:avLst/>
          </a:prstGeom>
        </p:spPr>
      </p:pic>
      <p:sp>
        <p:nvSpPr>
          <p:cNvPr id="2" name="Title 1">
            <a:extLst>
              <a:ext uri="{FF2B5EF4-FFF2-40B4-BE49-F238E27FC236}">
                <a16:creationId xmlns:a16="http://schemas.microsoft.com/office/drawing/2014/main" id="{50D03310-3DDE-48A1-8891-B64280BC74EE}"/>
              </a:ext>
            </a:extLst>
          </p:cNvPr>
          <p:cNvSpPr>
            <a:spLocks noGrp="1"/>
          </p:cNvSpPr>
          <p:nvPr>
            <p:ph type="title"/>
          </p:nvPr>
        </p:nvSpPr>
        <p:spPr>
          <a:xfrm>
            <a:off x="320675" y="295275"/>
            <a:ext cx="8366125" cy="619125"/>
          </a:xfrm>
        </p:spPr>
        <p:txBody>
          <a:bodyPr>
            <a:noAutofit/>
          </a:bodyPr>
          <a:lstStyle/>
          <a:p>
            <a:pPr marL="974725" fontAlgn="auto">
              <a:spcAft>
                <a:spcPts val="0"/>
              </a:spcAft>
              <a:defRPr/>
            </a:pPr>
            <a:r>
              <a:rPr lang="en-US" dirty="0"/>
              <a:t>Death Benefit Flexibility </a:t>
            </a:r>
            <a:endParaRPr lang="en-US" sz="2200" b="0" dirty="0"/>
          </a:p>
        </p:txBody>
      </p:sp>
      <p:pic>
        <p:nvPicPr>
          <p:cNvPr id="16388" name="Picture 11">
            <a:extLst>
              <a:ext uri="{FF2B5EF4-FFF2-40B4-BE49-F238E27FC236}">
                <a16:creationId xmlns:a16="http://schemas.microsoft.com/office/drawing/2014/main" id="{47EA79DD-D88E-4467-888F-76DB1F863A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675" y="211138"/>
            <a:ext cx="868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0CFCA24-3CA3-408F-BDE3-7A7113D7BD99}"/>
              </a:ext>
            </a:extLst>
          </p:cNvPr>
          <p:cNvSpPr txBox="1">
            <a:spLocks noChangeArrowheads="1"/>
          </p:cNvSpPr>
          <p:nvPr/>
        </p:nvSpPr>
        <p:spPr bwMode="auto">
          <a:xfrm>
            <a:off x="304800" y="4330700"/>
            <a:ext cx="25527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200" b="1"/>
              <a:t>Janine</a:t>
            </a:r>
          </a:p>
          <a:p>
            <a:pPr algn="ctr"/>
            <a:r>
              <a:rPr lang="en-US" altLang="en-US"/>
              <a:t>45 years old</a:t>
            </a:r>
          </a:p>
        </p:txBody>
      </p:sp>
      <p:grpSp>
        <p:nvGrpSpPr>
          <p:cNvPr id="8" name="Group 7">
            <a:extLst>
              <a:ext uri="{FF2B5EF4-FFF2-40B4-BE49-F238E27FC236}">
                <a16:creationId xmlns:a16="http://schemas.microsoft.com/office/drawing/2014/main" id="{8774007F-803A-415C-AD30-C3EBAB2A6C29}"/>
              </a:ext>
            </a:extLst>
          </p:cNvPr>
          <p:cNvGrpSpPr>
            <a:grpSpLocks/>
          </p:cNvGrpSpPr>
          <p:nvPr/>
        </p:nvGrpSpPr>
        <p:grpSpPr bwMode="auto">
          <a:xfrm>
            <a:off x="2305050" y="3473450"/>
            <a:ext cx="1274763" cy="1195388"/>
            <a:chOff x="2579077" y="3235569"/>
            <a:chExt cx="1274607" cy="1195754"/>
          </a:xfrm>
        </p:grpSpPr>
        <p:sp>
          <p:nvSpPr>
            <p:cNvPr id="9" name="Oval 8">
              <a:extLst>
                <a:ext uri="{FF2B5EF4-FFF2-40B4-BE49-F238E27FC236}">
                  <a16:creationId xmlns:a16="http://schemas.microsoft.com/office/drawing/2014/main" id="{33DEB5D0-506B-4548-9CAD-59C26D488725}"/>
                </a:ext>
              </a:extLst>
            </p:cNvPr>
            <p:cNvSpPr/>
            <p:nvPr/>
          </p:nvSpPr>
          <p:spPr>
            <a:xfrm>
              <a:off x="2579077" y="3235569"/>
              <a:ext cx="1195242" cy="1195754"/>
            </a:xfrm>
            <a:prstGeom prst="ellipse">
              <a:avLst/>
            </a:prstGeom>
            <a:solidFill>
              <a:srgbClr val="5B9A9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97" name="Picture 9">
              <a:extLst>
                <a:ext uri="{FF2B5EF4-FFF2-40B4-BE49-F238E27FC236}">
                  <a16:creationId xmlns:a16="http://schemas.microsoft.com/office/drawing/2014/main" id="{B0E57D01-A745-4205-B529-F54DB7203A2E}"/>
                </a:ext>
              </a:extLst>
            </p:cNvPr>
            <p:cNvPicPr>
              <a:picLocks noChangeAspect="1"/>
            </p:cNvPicPr>
            <p:nvPr/>
          </p:nvPicPr>
          <p:blipFill>
            <a:blip r:embed="rId5">
              <a:extLst>
                <a:ext uri="{28A0092B-C50C-407E-A947-70E740481C1C}">
                  <a14:useLocalDpi xmlns:a14="http://schemas.microsoft.com/office/drawing/2010/main" val="0"/>
                </a:ext>
              </a:extLst>
            </a:blip>
            <a:srcRect r="-23"/>
            <a:stretch>
              <a:fillRect/>
            </a:stretch>
          </p:blipFill>
          <p:spPr bwMode="auto">
            <a:xfrm>
              <a:off x="2727905" y="3387968"/>
              <a:ext cx="1125779" cy="10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a:extLst>
              <a:ext uri="{FF2B5EF4-FFF2-40B4-BE49-F238E27FC236}">
                <a16:creationId xmlns:a16="http://schemas.microsoft.com/office/drawing/2014/main" id="{218AC768-D9C5-4B58-B206-B0DF96AA2DBC}"/>
              </a:ext>
            </a:extLst>
          </p:cNvPr>
          <p:cNvGrpSpPr>
            <a:grpSpLocks/>
          </p:cNvGrpSpPr>
          <p:nvPr/>
        </p:nvGrpSpPr>
        <p:grpSpPr bwMode="auto">
          <a:xfrm>
            <a:off x="2822575" y="2170113"/>
            <a:ext cx="1206500" cy="1195387"/>
            <a:chOff x="2579077" y="3235569"/>
            <a:chExt cx="1207478" cy="1195754"/>
          </a:xfrm>
        </p:grpSpPr>
        <p:sp>
          <p:nvSpPr>
            <p:cNvPr id="13" name="Oval 12">
              <a:extLst>
                <a:ext uri="{FF2B5EF4-FFF2-40B4-BE49-F238E27FC236}">
                  <a16:creationId xmlns:a16="http://schemas.microsoft.com/office/drawing/2014/main" id="{67AA6270-5A17-47ED-B7CA-3592AB976035}"/>
                </a:ext>
              </a:extLst>
            </p:cNvPr>
            <p:cNvSpPr/>
            <p:nvPr/>
          </p:nvSpPr>
          <p:spPr>
            <a:xfrm>
              <a:off x="2579077" y="3235569"/>
              <a:ext cx="1196357" cy="1195754"/>
            </a:xfrm>
            <a:prstGeom prst="ellipse">
              <a:avLst/>
            </a:prstGeom>
            <a:solidFill>
              <a:srgbClr val="5B9A9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95" name="Picture 13">
              <a:extLst>
                <a:ext uri="{FF2B5EF4-FFF2-40B4-BE49-F238E27FC236}">
                  <a16:creationId xmlns:a16="http://schemas.microsoft.com/office/drawing/2014/main" id="{94BBA136-35D9-40B7-8AC2-B4F3CF6FA3D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54407" y="3252136"/>
              <a:ext cx="932148" cy="113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a16="http://schemas.microsoft.com/office/drawing/2014/main" id="{62A2115E-6740-4B49-A6E0-5C164E54F849}"/>
              </a:ext>
            </a:extLst>
          </p:cNvPr>
          <p:cNvSpPr txBox="1">
            <a:spLocks noChangeArrowheads="1"/>
          </p:cNvSpPr>
          <p:nvPr/>
        </p:nvSpPr>
        <p:spPr bwMode="auto">
          <a:xfrm>
            <a:off x="4116388" y="2398713"/>
            <a:ext cx="45323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200">
                <a:solidFill>
                  <a:srgbClr val="5B9A98"/>
                </a:solidFill>
              </a:rPr>
              <a:t>Has a 20-year $10M loan to expand her business into new markets and modernize equipment</a:t>
            </a:r>
          </a:p>
        </p:txBody>
      </p:sp>
      <p:sp>
        <p:nvSpPr>
          <p:cNvPr id="16" name="TextBox 15">
            <a:extLst>
              <a:ext uri="{FF2B5EF4-FFF2-40B4-BE49-F238E27FC236}">
                <a16:creationId xmlns:a16="http://schemas.microsoft.com/office/drawing/2014/main" id="{0D9CA389-FD0C-4EE2-B50F-86A1674F79AB}"/>
              </a:ext>
            </a:extLst>
          </p:cNvPr>
          <p:cNvSpPr txBox="1">
            <a:spLocks noChangeArrowheads="1"/>
          </p:cNvSpPr>
          <p:nvPr/>
        </p:nvSpPr>
        <p:spPr bwMode="auto">
          <a:xfrm>
            <a:off x="3619500" y="3702050"/>
            <a:ext cx="51482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200">
                <a:solidFill>
                  <a:srgbClr val="5B9A98"/>
                </a:solidFill>
              </a:rPr>
              <a:t>Wants minimum cost and </a:t>
            </a:r>
            <a:br>
              <a:rPr lang="en-US" altLang="en-US" sz="2200">
                <a:solidFill>
                  <a:srgbClr val="5B9A98"/>
                </a:solidFill>
              </a:rPr>
            </a:br>
            <a:r>
              <a:rPr lang="en-US" altLang="en-US" sz="2200">
                <a:solidFill>
                  <a:srgbClr val="5B9A98"/>
                </a:solidFill>
              </a:rPr>
              <a:t>maximum flexibility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theme/theme1.xml><?xml version="1.0" encoding="utf-8"?>
<a:theme xmlns:a="http://schemas.openxmlformats.org/drawingml/2006/main" name="Lincoln Financial">
  <a:themeElements>
    <a:clrScheme name="Lincoln Final Colors">
      <a:dk1>
        <a:srgbClr val="000000"/>
      </a:dk1>
      <a:lt1>
        <a:srgbClr val="FFFFFF"/>
      </a:lt1>
      <a:dk2>
        <a:srgbClr val="840022"/>
      </a:dk2>
      <a:lt2>
        <a:srgbClr val="62574F"/>
      </a:lt2>
      <a:accent1>
        <a:srgbClr val="636B70"/>
      </a:accent1>
      <a:accent2>
        <a:srgbClr val="2C5A5A"/>
      </a:accent2>
      <a:accent3>
        <a:srgbClr val="9E9535"/>
      </a:accent3>
      <a:accent4>
        <a:srgbClr val="094971"/>
      </a:accent4>
      <a:accent5>
        <a:srgbClr val="A74E15"/>
      </a:accent5>
      <a:accent6>
        <a:srgbClr val="60752B"/>
      </a:accent6>
      <a:hlink>
        <a:srgbClr val="840022"/>
      </a:hlink>
      <a:folHlink>
        <a:srgbClr val="8400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incoln Financial 1">
        <a:dk1>
          <a:srgbClr val="000000"/>
        </a:dk1>
        <a:lt1>
          <a:srgbClr val="FFFFFF"/>
        </a:lt1>
        <a:dk2>
          <a:srgbClr val="2D597B"/>
        </a:dk2>
        <a:lt2>
          <a:srgbClr val="EEECE1"/>
        </a:lt2>
        <a:accent1>
          <a:srgbClr val="840022"/>
        </a:accent1>
        <a:accent2>
          <a:srgbClr val="BBA378"/>
        </a:accent2>
        <a:accent3>
          <a:srgbClr val="FFFFFF"/>
        </a:accent3>
        <a:accent4>
          <a:srgbClr val="000000"/>
        </a:accent4>
        <a:accent5>
          <a:srgbClr val="C2AAAB"/>
        </a:accent5>
        <a:accent6>
          <a:srgbClr val="A9936C"/>
        </a:accent6>
        <a:hlink>
          <a:srgbClr val="3B6E8F"/>
        </a:hlink>
        <a:folHlink>
          <a:srgbClr val="6A737B"/>
        </a:folHlink>
      </a:clrScheme>
      <a:clrMap bg1="lt1" tx1="dk1" bg2="lt2" tx2="dk2" accent1="accent1" accent2="accent2" accent3="accent3" accent4="accent4" accent5="accent5" accent6="accent6" hlink="hlink" folHlink="folHlink"/>
    </a:extraClrScheme>
  </a:extraClrSchemeLst>
  <a:custClrLst>
    <a:custClr name="Absolute White">
      <a:srgbClr val="FFFFFF"/>
    </a:custClr>
    <a:custClr name="Absolute Black">
      <a:srgbClr val="000000"/>
    </a:custClr>
    <a:custClr name="Corporate Red">
      <a:srgbClr val="98002E"/>
    </a:custClr>
    <a:custClr name="Green">
      <a:srgbClr val="4A8986"/>
    </a:custClr>
    <a:custClr name="Gold 1">
      <a:srgbClr val="DEA62B"/>
    </a:custClr>
    <a:custClr name="Sky Blue">
      <a:srgbClr val="5087C7"/>
    </a:custClr>
    <a:custClr name="Mid-Blue">
      <a:srgbClr val="377193"/>
    </a:custClr>
    <a:custClr name="Teal">
      <a:srgbClr val="5FACAD"/>
    </a:custClr>
    <a:custClr name="Gold 2">
      <a:srgbClr val="E7BC70"/>
    </a:custClr>
    <a:custClr name="Gray">
      <a:srgbClr val="727B83"/>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- 1.1, LFG RPS Template, mm, fixed, gs, matched</Template>
  <TotalTime>52082</TotalTime>
  <Words>3852</Words>
  <Application>Microsoft Office PowerPoint</Application>
  <PresentationFormat>On-screen Show (4:3)</PresentationFormat>
  <Paragraphs>655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Arial</vt:lpstr>
      <vt:lpstr>ＭＳ Ｐゴシック</vt:lpstr>
      <vt:lpstr>Lincoln Financial</vt:lpstr>
      <vt:lpstr>Large-Case Term Solutions</vt:lpstr>
      <vt:lpstr>Lincoln Financial</vt:lpstr>
      <vt:lpstr>Lincoln National Corporation  Quarter ending June 30, 2017</vt:lpstr>
      <vt:lpstr>Financial Strength Ratings  through August 2, 2017</vt:lpstr>
      <vt:lpstr>Capacity for large term cases</vt:lpstr>
      <vt:lpstr>Underwriting</vt:lpstr>
      <vt:lpstr>Lincoln LifeELements® Level Term (2017)</vt:lpstr>
      <vt:lpstr>Convertible without evidence of insurability</vt:lpstr>
      <vt:lpstr>Death Benefit Flexibility </vt:lpstr>
      <vt:lpstr>Death Benefit Flexibility </vt:lpstr>
      <vt:lpstr>Death Benefit Flexibility </vt:lpstr>
      <vt:lpstr>Important Disclosure. Please read.</vt:lpstr>
      <vt:lpstr>Important Disclosure. Please read.</vt:lpstr>
      <vt:lpstr>$20M death benefit for 45 Male, Preferred Best</vt:lpstr>
      <vt:lpstr>$20M death benefit for 65 female, Preferred NT</vt:lpstr>
      <vt:lpstr>$5M death benefit for 55 female, Standard NT</vt:lpstr>
      <vt:lpstr>$5M death benefit for 55 female, Standard NT</vt:lpstr>
      <vt:lpstr>20-year Term Marketplace</vt:lpstr>
      <vt:lpstr>30-year Term Marketplace</vt:lpstr>
      <vt:lpstr>Why Lincoln</vt:lpstr>
      <vt:lpstr>Important Information</vt:lpstr>
      <vt:lpstr>Important Information</vt:lpstr>
    </vt:vector>
  </TitlesOfParts>
  <Company>Lincoln Financial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That Sell</dc:title>
  <dc:creator>Sabol, Steve</dc:creator>
  <cp:lastModifiedBy>Carolyn Portanova</cp:lastModifiedBy>
  <cp:revision>1983</cp:revision>
  <cp:lastPrinted>2016-08-15T14:20:19Z</cp:lastPrinted>
  <dcterms:created xsi:type="dcterms:W3CDTF">2013-12-12T22:58:12Z</dcterms:created>
  <dcterms:modified xsi:type="dcterms:W3CDTF">2017-11-27T15:43:45Z</dcterms:modified>
</cp:coreProperties>
</file>